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7" r:id="rId2"/>
    <p:sldId id="258" r:id="rId3"/>
    <p:sldId id="275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76" r:id="rId1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EC Carina Santos" initials="ICS" lastIdx="1" clrIdx="0">
    <p:extLst>
      <p:ext uri="{19B8F6BF-5375-455C-9EA6-DF929625EA0E}">
        <p15:presenceInfo xmlns:p15="http://schemas.microsoft.com/office/powerpoint/2012/main" userId="INEC Carina Santo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FF"/>
    <a:srgbClr val="D7E5FF"/>
    <a:srgbClr val="C8E5FF"/>
    <a:srgbClr val="96DCFF"/>
    <a:srgbClr val="5EAAFF"/>
    <a:srgbClr val="6E6E7C"/>
    <a:srgbClr val="3296FF"/>
    <a:srgbClr val="00C8FF"/>
    <a:srgbClr val="FB5B7B"/>
    <a:srgbClr val="B4E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24"/>
    <p:restoredTop sz="94611"/>
  </p:normalViewPr>
  <p:slideViewPr>
    <p:cSldViewPr snapToGrid="0" snapToObjects="1">
      <p:cViewPr varScale="1">
        <p:scale>
          <a:sx n="69" d="100"/>
          <a:sy n="69" d="100"/>
        </p:scale>
        <p:origin x="8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AF806E-B5C4-4CBB-B051-5454484C5546}" type="doc">
      <dgm:prSet loTypeId="urn:microsoft.com/office/officeart/2005/8/layout/hierarchy3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EC"/>
        </a:p>
      </dgm:t>
    </dgm:pt>
    <dgm:pt modelId="{9F49628F-3B9F-4DF4-9D62-9959980755F7}">
      <dgm:prSet phldrT="[Texto]"/>
      <dgm:spPr>
        <a:solidFill>
          <a:srgbClr val="6E6E7C"/>
        </a:solidFill>
      </dgm:spPr>
      <dgm:t>
        <a:bodyPr/>
        <a:lstStyle/>
        <a:p>
          <a:r>
            <a:rPr lang="es-EC" b="1" dirty="0"/>
            <a:t>Entidades del Sistema Estadístico Nacional</a:t>
          </a:r>
        </a:p>
      </dgm:t>
    </dgm:pt>
    <dgm:pt modelId="{D4284B93-6BC0-44DB-911C-2A3C726948E0}" type="parTrans" cxnId="{56387935-A3D3-4B52-942D-A94B120D8200}">
      <dgm:prSet/>
      <dgm:spPr/>
      <dgm:t>
        <a:bodyPr/>
        <a:lstStyle/>
        <a:p>
          <a:endParaRPr lang="es-EC"/>
        </a:p>
      </dgm:t>
    </dgm:pt>
    <dgm:pt modelId="{3614D2DC-E30F-40ED-8B0D-896F05ACDF25}" type="sibTrans" cxnId="{56387935-A3D3-4B52-942D-A94B120D8200}">
      <dgm:prSet/>
      <dgm:spPr/>
      <dgm:t>
        <a:bodyPr/>
        <a:lstStyle/>
        <a:p>
          <a:endParaRPr lang="es-EC"/>
        </a:p>
      </dgm:t>
    </dgm:pt>
    <dgm:pt modelId="{77FA6842-AD66-4238-BA21-690D01244F62}">
      <dgm:prSet phldrT="[Texto]"/>
      <dgm:spPr/>
      <dgm:t>
        <a:bodyPr/>
        <a:lstStyle/>
        <a:p>
          <a:r>
            <a:rPr lang="es-EC" dirty="0"/>
            <a:t>Temático</a:t>
          </a:r>
        </a:p>
        <a:p>
          <a:r>
            <a:rPr lang="es-EC" dirty="0"/>
            <a:t>(externo)</a:t>
          </a:r>
        </a:p>
      </dgm:t>
    </dgm:pt>
    <dgm:pt modelId="{D35179DF-4D6A-4727-9D9D-84AC23A1CA21}" type="parTrans" cxnId="{8D9568DB-EB6E-45B6-8080-141AC18666D5}">
      <dgm:prSet/>
      <dgm:spPr/>
      <dgm:t>
        <a:bodyPr/>
        <a:lstStyle/>
        <a:p>
          <a:endParaRPr lang="es-EC"/>
        </a:p>
      </dgm:t>
    </dgm:pt>
    <dgm:pt modelId="{85E9FF18-0EAD-4356-AB28-3C303BCA305C}" type="sibTrans" cxnId="{8D9568DB-EB6E-45B6-8080-141AC18666D5}">
      <dgm:prSet/>
      <dgm:spPr/>
      <dgm:t>
        <a:bodyPr/>
        <a:lstStyle/>
        <a:p>
          <a:endParaRPr lang="es-EC"/>
        </a:p>
      </dgm:t>
    </dgm:pt>
    <dgm:pt modelId="{5FC17FCF-E8C7-436D-B83F-3B83A12773FF}">
      <dgm:prSet phldrT="[Texto]"/>
      <dgm:spPr/>
      <dgm:t>
        <a:bodyPr/>
        <a:lstStyle/>
        <a:p>
          <a:r>
            <a:rPr lang="es-EC" dirty="0"/>
            <a:t>Estadístico</a:t>
          </a:r>
        </a:p>
        <a:p>
          <a:r>
            <a:rPr lang="es-EC" dirty="0"/>
            <a:t>(INEC)</a:t>
          </a:r>
        </a:p>
      </dgm:t>
    </dgm:pt>
    <dgm:pt modelId="{C38AC731-A7D5-4DF7-B6C1-C60008B41812}" type="parTrans" cxnId="{99233E8B-A000-45CE-85BB-B17DCC2A472E}">
      <dgm:prSet/>
      <dgm:spPr/>
      <dgm:t>
        <a:bodyPr/>
        <a:lstStyle/>
        <a:p>
          <a:endParaRPr lang="es-EC"/>
        </a:p>
      </dgm:t>
    </dgm:pt>
    <dgm:pt modelId="{D896BEC4-5DD7-459F-9A19-A0C56D9BDFF4}" type="sibTrans" cxnId="{99233E8B-A000-45CE-85BB-B17DCC2A472E}">
      <dgm:prSet/>
      <dgm:spPr/>
      <dgm:t>
        <a:bodyPr/>
        <a:lstStyle/>
        <a:p>
          <a:endParaRPr lang="es-EC"/>
        </a:p>
      </dgm:t>
    </dgm:pt>
    <dgm:pt modelId="{E891056D-3630-4DAF-8554-85E8F7D8909A}">
      <dgm:prSet phldrT="[Texto]"/>
      <dgm:spPr/>
      <dgm:t>
        <a:bodyPr/>
        <a:lstStyle/>
        <a:p>
          <a:r>
            <a:rPr lang="es-EC" dirty="0"/>
            <a:t>Procesos</a:t>
          </a:r>
        </a:p>
        <a:p>
          <a:r>
            <a:rPr lang="es-EC" dirty="0"/>
            <a:t>(INEC)</a:t>
          </a:r>
        </a:p>
      </dgm:t>
    </dgm:pt>
    <dgm:pt modelId="{FD9EABC7-9C15-4115-B5F8-F1193BA43924}" type="parTrans" cxnId="{5253986F-C6C1-4051-AF7C-9695A2D20116}">
      <dgm:prSet/>
      <dgm:spPr/>
      <dgm:t>
        <a:bodyPr/>
        <a:lstStyle/>
        <a:p>
          <a:endParaRPr lang="es-EC"/>
        </a:p>
      </dgm:t>
    </dgm:pt>
    <dgm:pt modelId="{34B102E2-A98B-43E9-8F39-9EFDECC26667}" type="sibTrans" cxnId="{5253986F-C6C1-4051-AF7C-9695A2D20116}">
      <dgm:prSet/>
      <dgm:spPr/>
      <dgm:t>
        <a:bodyPr/>
        <a:lstStyle/>
        <a:p>
          <a:endParaRPr lang="es-EC"/>
        </a:p>
      </dgm:t>
    </dgm:pt>
    <dgm:pt modelId="{17639BF5-F28D-47DD-B3C8-FA1C0B750E54}">
      <dgm:prSet phldrT="[Texto]"/>
      <dgm:spPr/>
      <dgm:t>
        <a:bodyPr/>
        <a:lstStyle/>
        <a:p>
          <a:r>
            <a:rPr lang="es-EC" dirty="0"/>
            <a:t>Informático</a:t>
          </a:r>
        </a:p>
        <a:p>
          <a:r>
            <a:rPr lang="es-EC" dirty="0"/>
            <a:t> (INEC)</a:t>
          </a:r>
        </a:p>
      </dgm:t>
    </dgm:pt>
    <dgm:pt modelId="{6A49BCA3-AD22-4B18-BDF0-A3BB2FE16861}" type="parTrans" cxnId="{899C8ABA-D8D9-4247-AF91-A9C9BC7B4622}">
      <dgm:prSet/>
      <dgm:spPr/>
      <dgm:t>
        <a:bodyPr/>
        <a:lstStyle/>
        <a:p>
          <a:endParaRPr lang="es-EC"/>
        </a:p>
      </dgm:t>
    </dgm:pt>
    <dgm:pt modelId="{05106377-B1BB-4A4E-9D34-78F50C6108ED}" type="sibTrans" cxnId="{899C8ABA-D8D9-4247-AF91-A9C9BC7B4622}">
      <dgm:prSet/>
      <dgm:spPr/>
      <dgm:t>
        <a:bodyPr/>
        <a:lstStyle/>
        <a:p>
          <a:endParaRPr lang="es-EC"/>
        </a:p>
      </dgm:t>
    </dgm:pt>
    <dgm:pt modelId="{CD047209-F64E-46FD-9DA4-4F68F842F1E3}">
      <dgm:prSet/>
      <dgm:spPr/>
      <dgm:t>
        <a:bodyPr/>
        <a:lstStyle/>
        <a:p>
          <a:r>
            <a:rPr lang="es-ES" dirty="0"/>
            <a:t>Supervisor</a:t>
          </a:r>
        </a:p>
        <a:p>
          <a:r>
            <a:rPr lang="es-ES" dirty="0"/>
            <a:t>(INEC)</a:t>
          </a:r>
        </a:p>
      </dgm:t>
    </dgm:pt>
    <dgm:pt modelId="{31DE8651-C489-44AC-A7FE-FFC1D00129CA}" type="parTrans" cxnId="{6F3AA387-A70F-4EC2-934F-9B411543B23A}">
      <dgm:prSet/>
      <dgm:spPr/>
      <dgm:t>
        <a:bodyPr/>
        <a:lstStyle/>
        <a:p>
          <a:endParaRPr lang="es-ES"/>
        </a:p>
      </dgm:t>
    </dgm:pt>
    <dgm:pt modelId="{4D71EBB1-1820-40D1-A71A-2D18E706664B}" type="sibTrans" cxnId="{6F3AA387-A70F-4EC2-934F-9B411543B23A}">
      <dgm:prSet/>
      <dgm:spPr/>
      <dgm:t>
        <a:bodyPr/>
        <a:lstStyle/>
        <a:p>
          <a:endParaRPr lang="es-ES"/>
        </a:p>
      </dgm:t>
    </dgm:pt>
    <dgm:pt modelId="{BE02DDE6-C7E0-4FA2-85EA-00F897CAE894}" type="pres">
      <dgm:prSet presAssocID="{22AF806E-B5C4-4CBB-B051-5454484C554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99D148E-5546-413B-956A-99D7D4638CF5}" type="pres">
      <dgm:prSet presAssocID="{9F49628F-3B9F-4DF4-9D62-9959980755F7}" presName="root" presStyleCnt="0"/>
      <dgm:spPr/>
    </dgm:pt>
    <dgm:pt modelId="{9454224D-A92B-4EB2-9144-2C64F5656E56}" type="pres">
      <dgm:prSet presAssocID="{9F49628F-3B9F-4DF4-9D62-9959980755F7}" presName="rootComposite" presStyleCnt="0"/>
      <dgm:spPr/>
    </dgm:pt>
    <dgm:pt modelId="{530F497B-4E22-470F-93FA-10C8D4E5F784}" type="pres">
      <dgm:prSet presAssocID="{9F49628F-3B9F-4DF4-9D62-9959980755F7}" presName="rootText" presStyleLbl="node1" presStyleIdx="0" presStyleCnt="1" custScaleX="209333"/>
      <dgm:spPr/>
      <dgm:t>
        <a:bodyPr/>
        <a:lstStyle/>
        <a:p>
          <a:endParaRPr lang="es-ES"/>
        </a:p>
      </dgm:t>
    </dgm:pt>
    <dgm:pt modelId="{DB6149C2-564D-4A8F-980A-F668E2766406}" type="pres">
      <dgm:prSet presAssocID="{9F49628F-3B9F-4DF4-9D62-9959980755F7}" presName="rootConnector" presStyleLbl="node1" presStyleIdx="0" presStyleCnt="1"/>
      <dgm:spPr/>
      <dgm:t>
        <a:bodyPr/>
        <a:lstStyle/>
        <a:p>
          <a:endParaRPr lang="es-ES"/>
        </a:p>
      </dgm:t>
    </dgm:pt>
    <dgm:pt modelId="{B08B078B-80AC-42B9-9EB8-554E5949E591}" type="pres">
      <dgm:prSet presAssocID="{9F49628F-3B9F-4DF4-9D62-9959980755F7}" presName="childShape" presStyleCnt="0"/>
      <dgm:spPr/>
    </dgm:pt>
    <dgm:pt modelId="{56F666D9-1EA3-43F4-A2D8-5F1A7C998C00}" type="pres">
      <dgm:prSet presAssocID="{D35179DF-4D6A-4727-9D9D-84AC23A1CA21}" presName="Name13" presStyleLbl="parChTrans1D2" presStyleIdx="0" presStyleCnt="5"/>
      <dgm:spPr/>
      <dgm:t>
        <a:bodyPr/>
        <a:lstStyle/>
        <a:p>
          <a:endParaRPr lang="es-ES"/>
        </a:p>
      </dgm:t>
    </dgm:pt>
    <dgm:pt modelId="{41BEF309-6B69-4FD4-9F1B-DFBD62888DC4}" type="pres">
      <dgm:prSet presAssocID="{77FA6842-AD66-4238-BA21-690D01244F62}" presName="childText" presStyleLbl="bgAcc1" presStyleIdx="0" presStyleCnt="5" custScaleX="105174" custLinFactNeighborX="51834" custLinFactNeighborY="22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75F442-D56D-43F8-89CA-BFB318D8945C}" type="pres">
      <dgm:prSet presAssocID="{C38AC731-A7D5-4DF7-B6C1-C60008B41812}" presName="Name13" presStyleLbl="parChTrans1D2" presStyleIdx="1" presStyleCnt="5"/>
      <dgm:spPr/>
      <dgm:t>
        <a:bodyPr/>
        <a:lstStyle/>
        <a:p>
          <a:endParaRPr lang="es-ES"/>
        </a:p>
      </dgm:t>
    </dgm:pt>
    <dgm:pt modelId="{3A3F55E6-4515-4EA3-B97A-FCC157B9A059}" type="pres">
      <dgm:prSet presAssocID="{5FC17FCF-E8C7-436D-B83F-3B83A12773FF}" presName="childText" presStyleLbl="bgAcc1" presStyleIdx="1" presStyleCnt="5" custLinFactNeighborX="51834" custLinFactNeighborY="22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EB9BA9-C4EA-41A9-87C4-4F3610FB77B1}" type="pres">
      <dgm:prSet presAssocID="{FD9EABC7-9C15-4115-B5F8-F1193BA43924}" presName="Name13" presStyleLbl="parChTrans1D2" presStyleIdx="2" presStyleCnt="5"/>
      <dgm:spPr/>
      <dgm:t>
        <a:bodyPr/>
        <a:lstStyle/>
        <a:p>
          <a:endParaRPr lang="es-ES"/>
        </a:p>
      </dgm:t>
    </dgm:pt>
    <dgm:pt modelId="{FD472625-A753-4C13-858B-EBCCB1A0A44D}" type="pres">
      <dgm:prSet presAssocID="{E891056D-3630-4DAF-8554-85E8F7D8909A}" presName="childText" presStyleLbl="bgAcc1" presStyleIdx="2" presStyleCnt="5" custLinFactNeighborX="51834" custLinFactNeighborY="22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AE5C14-88AE-4BBA-B3AE-79374A119BE7}" type="pres">
      <dgm:prSet presAssocID="{6A49BCA3-AD22-4B18-BDF0-A3BB2FE16861}" presName="Name13" presStyleLbl="parChTrans1D2" presStyleIdx="3" presStyleCnt="5"/>
      <dgm:spPr/>
      <dgm:t>
        <a:bodyPr/>
        <a:lstStyle/>
        <a:p>
          <a:endParaRPr lang="es-ES"/>
        </a:p>
      </dgm:t>
    </dgm:pt>
    <dgm:pt modelId="{5F7B80EE-F7CA-43D8-ABCB-4F0935E2218C}" type="pres">
      <dgm:prSet presAssocID="{17639BF5-F28D-47DD-B3C8-FA1C0B750E54}" presName="childText" presStyleLbl="bgAcc1" presStyleIdx="3" presStyleCnt="5" custLinFactNeighborX="51834" custLinFactNeighborY="-21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A6A181-E514-414F-A4A5-0E45BE792967}" type="pres">
      <dgm:prSet presAssocID="{31DE8651-C489-44AC-A7FE-FFC1D00129CA}" presName="Name13" presStyleLbl="parChTrans1D2" presStyleIdx="4" presStyleCnt="5"/>
      <dgm:spPr/>
      <dgm:t>
        <a:bodyPr/>
        <a:lstStyle/>
        <a:p>
          <a:endParaRPr lang="es-ES"/>
        </a:p>
      </dgm:t>
    </dgm:pt>
    <dgm:pt modelId="{00814D52-5D0F-4271-8547-995A0E7483E4}" type="pres">
      <dgm:prSet presAssocID="{CD047209-F64E-46FD-9DA4-4F68F842F1E3}" presName="childText" presStyleLbl="bgAcc1" presStyleIdx="4" presStyleCnt="5" custScaleX="100997" custScaleY="87833" custLinFactNeighborX="53332" custLinFactNeighborY="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9233E8B-A000-45CE-85BB-B17DCC2A472E}" srcId="{9F49628F-3B9F-4DF4-9D62-9959980755F7}" destId="{5FC17FCF-E8C7-436D-B83F-3B83A12773FF}" srcOrd="1" destOrd="0" parTransId="{C38AC731-A7D5-4DF7-B6C1-C60008B41812}" sibTransId="{D896BEC4-5DD7-459F-9A19-A0C56D9BDFF4}"/>
    <dgm:cxn modelId="{61F54B51-7CFA-470A-9295-21435CD03C7C}" type="presOf" srcId="{CD047209-F64E-46FD-9DA4-4F68F842F1E3}" destId="{00814D52-5D0F-4271-8547-995A0E7483E4}" srcOrd="0" destOrd="0" presId="urn:microsoft.com/office/officeart/2005/8/layout/hierarchy3"/>
    <dgm:cxn modelId="{BBAD2A7A-0C23-49CD-84FE-831F1421DE76}" type="presOf" srcId="{5FC17FCF-E8C7-436D-B83F-3B83A12773FF}" destId="{3A3F55E6-4515-4EA3-B97A-FCC157B9A059}" srcOrd="0" destOrd="0" presId="urn:microsoft.com/office/officeart/2005/8/layout/hierarchy3"/>
    <dgm:cxn modelId="{EAA50720-69A5-4746-94AC-0D6025EDAC98}" type="presOf" srcId="{17639BF5-F28D-47DD-B3C8-FA1C0B750E54}" destId="{5F7B80EE-F7CA-43D8-ABCB-4F0935E2218C}" srcOrd="0" destOrd="0" presId="urn:microsoft.com/office/officeart/2005/8/layout/hierarchy3"/>
    <dgm:cxn modelId="{A1D0D348-AE31-4E27-ADC4-F38FCF140C48}" type="presOf" srcId="{D35179DF-4D6A-4727-9D9D-84AC23A1CA21}" destId="{56F666D9-1EA3-43F4-A2D8-5F1A7C998C00}" srcOrd="0" destOrd="0" presId="urn:microsoft.com/office/officeart/2005/8/layout/hierarchy3"/>
    <dgm:cxn modelId="{6F3AA387-A70F-4EC2-934F-9B411543B23A}" srcId="{9F49628F-3B9F-4DF4-9D62-9959980755F7}" destId="{CD047209-F64E-46FD-9DA4-4F68F842F1E3}" srcOrd="4" destOrd="0" parTransId="{31DE8651-C489-44AC-A7FE-FFC1D00129CA}" sibTransId="{4D71EBB1-1820-40D1-A71A-2D18E706664B}"/>
    <dgm:cxn modelId="{B28F43E1-1BA9-47FC-9B83-6CCA5BD8D6F9}" type="presOf" srcId="{22AF806E-B5C4-4CBB-B051-5454484C5546}" destId="{BE02DDE6-C7E0-4FA2-85EA-00F897CAE894}" srcOrd="0" destOrd="0" presId="urn:microsoft.com/office/officeart/2005/8/layout/hierarchy3"/>
    <dgm:cxn modelId="{45306798-61AD-4881-8FD6-97EC26FFB3AC}" type="presOf" srcId="{9F49628F-3B9F-4DF4-9D62-9959980755F7}" destId="{DB6149C2-564D-4A8F-980A-F668E2766406}" srcOrd="1" destOrd="0" presId="urn:microsoft.com/office/officeart/2005/8/layout/hierarchy3"/>
    <dgm:cxn modelId="{8DA25394-A1DA-4BF1-88D0-78FD25B85DAB}" type="presOf" srcId="{77FA6842-AD66-4238-BA21-690D01244F62}" destId="{41BEF309-6B69-4FD4-9F1B-DFBD62888DC4}" srcOrd="0" destOrd="0" presId="urn:microsoft.com/office/officeart/2005/8/layout/hierarchy3"/>
    <dgm:cxn modelId="{9473C598-D379-4D37-832D-58B131908D81}" type="presOf" srcId="{C38AC731-A7D5-4DF7-B6C1-C60008B41812}" destId="{C375F442-D56D-43F8-89CA-BFB318D8945C}" srcOrd="0" destOrd="0" presId="urn:microsoft.com/office/officeart/2005/8/layout/hierarchy3"/>
    <dgm:cxn modelId="{2E8E22EC-99B9-407A-8E85-FEFFED7D2184}" type="presOf" srcId="{FD9EABC7-9C15-4115-B5F8-F1193BA43924}" destId="{84EB9BA9-C4EA-41A9-87C4-4F3610FB77B1}" srcOrd="0" destOrd="0" presId="urn:microsoft.com/office/officeart/2005/8/layout/hierarchy3"/>
    <dgm:cxn modelId="{C7FACBA6-5279-45DF-8E4F-587773D13E7A}" type="presOf" srcId="{6A49BCA3-AD22-4B18-BDF0-A3BB2FE16861}" destId="{BFAE5C14-88AE-4BBA-B3AE-79374A119BE7}" srcOrd="0" destOrd="0" presId="urn:microsoft.com/office/officeart/2005/8/layout/hierarchy3"/>
    <dgm:cxn modelId="{25ED4EB6-6E9B-4F65-ABAF-D58C6684D983}" type="presOf" srcId="{9F49628F-3B9F-4DF4-9D62-9959980755F7}" destId="{530F497B-4E22-470F-93FA-10C8D4E5F784}" srcOrd="0" destOrd="0" presId="urn:microsoft.com/office/officeart/2005/8/layout/hierarchy3"/>
    <dgm:cxn modelId="{0E08B355-89E3-445E-BFDB-22D368A152A5}" type="presOf" srcId="{31DE8651-C489-44AC-A7FE-FFC1D00129CA}" destId="{58A6A181-E514-414F-A4A5-0E45BE792967}" srcOrd="0" destOrd="0" presId="urn:microsoft.com/office/officeart/2005/8/layout/hierarchy3"/>
    <dgm:cxn modelId="{56387935-A3D3-4B52-942D-A94B120D8200}" srcId="{22AF806E-B5C4-4CBB-B051-5454484C5546}" destId="{9F49628F-3B9F-4DF4-9D62-9959980755F7}" srcOrd="0" destOrd="0" parTransId="{D4284B93-6BC0-44DB-911C-2A3C726948E0}" sibTransId="{3614D2DC-E30F-40ED-8B0D-896F05ACDF25}"/>
    <dgm:cxn modelId="{8D9568DB-EB6E-45B6-8080-141AC18666D5}" srcId="{9F49628F-3B9F-4DF4-9D62-9959980755F7}" destId="{77FA6842-AD66-4238-BA21-690D01244F62}" srcOrd="0" destOrd="0" parTransId="{D35179DF-4D6A-4727-9D9D-84AC23A1CA21}" sibTransId="{85E9FF18-0EAD-4356-AB28-3C303BCA305C}"/>
    <dgm:cxn modelId="{899C8ABA-D8D9-4247-AF91-A9C9BC7B4622}" srcId="{9F49628F-3B9F-4DF4-9D62-9959980755F7}" destId="{17639BF5-F28D-47DD-B3C8-FA1C0B750E54}" srcOrd="3" destOrd="0" parTransId="{6A49BCA3-AD22-4B18-BDF0-A3BB2FE16861}" sibTransId="{05106377-B1BB-4A4E-9D34-78F50C6108ED}"/>
    <dgm:cxn modelId="{6C36D702-7EDD-4229-8BF8-ECD97143EC42}" type="presOf" srcId="{E891056D-3630-4DAF-8554-85E8F7D8909A}" destId="{FD472625-A753-4C13-858B-EBCCB1A0A44D}" srcOrd="0" destOrd="0" presId="urn:microsoft.com/office/officeart/2005/8/layout/hierarchy3"/>
    <dgm:cxn modelId="{5253986F-C6C1-4051-AF7C-9695A2D20116}" srcId="{9F49628F-3B9F-4DF4-9D62-9959980755F7}" destId="{E891056D-3630-4DAF-8554-85E8F7D8909A}" srcOrd="2" destOrd="0" parTransId="{FD9EABC7-9C15-4115-B5F8-F1193BA43924}" sibTransId="{34B102E2-A98B-43E9-8F39-9EFDECC26667}"/>
    <dgm:cxn modelId="{AC8B311F-A991-4113-8F27-1936170B2106}" type="presParOf" srcId="{BE02DDE6-C7E0-4FA2-85EA-00F897CAE894}" destId="{A99D148E-5546-413B-956A-99D7D4638CF5}" srcOrd="0" destOrd="0" presId="urn:microsoft.com/office/officeart/2005/8/layout/hierarchy3"/>
    <dgm:cxn modelId="{F85B7534-CED2-4574-9EB4-1D9C995DB3A6}" type="presParOf" srcId="{A99D148E-5546-413B-956A-99D7D4638CF5}" destId="{9454224D-A92B-4EB2-9144-2C64F5656E56}" srcOrd="0" destOrd="0" presId="urn:microsoft.com/office/officeart/2005/8/layout/hierarchy3"/>
    <dgm:cxn modelId="{0EACF1FC-F438-4C22-8AD8-87617821A024}" type="presParOf" srcId="{9454224D-A92B-4EB2-9144-2C64F5656E56}" destId="{530F497B-4E22-470F-93FA-10C8D4E5F784}" srcOrd="0" destOrd="0" presId="urn:microsoft.com/office/officeart/2005/8/layout/hierarchy3"/>
    <dgm:cxn modelId="{3FE45713-DDC5-441A-A825-24299ED31656}" type="presParOf" srcId="{9454224D-A92B-4EB2-9144-2C64F5656E56}" destId="{DB6149C2-564D-4A8F-980A-F668E2766406}" srcOrd="1" destOrd="0" presId="urn:microsoft.com/office/officeart/2005/8/layout/hierarchy3"/>
    <dgm:cxn modelId="{44E9EF6A-505D-4E90-9322-7D7501ABDF46}" type="presParOf" srcId="{A99D148E-5546-413B-956A-99D7D4638CF5}" destId="{B08B078B-80AC-42B9-9EB8-554E5949E591}" srcOrd="1" destOrd="0" presId="urn:microsoft.com/office/officeart/2005/8/layout/hierarchy3"/>
    <dgm:cxn modelId="{8E12A3BA-1C9C-4475-8ADA-B2B2D280C01B}" type="presParOf" srcId="{B08B078B-80AC-42B9-9EB8-554E5949E591}" destId="{56F666D9-1EA3-43F4-A2D8-5F1A7C998C00}" srcOrd="0" destOrd="0" presId="urn:microsoft.com/office/officeart/2005/8/layout/hierarchy3"/>
    <dgm:cxn modelId="{4CB78051-A536-4DF1-893F-D7C116C8C838}" type="presParOf" srcId="{B08B078B-80AC-42B9-9EB8-554E5949E591}" destId="{41BEF309-6B69-4FD4-9F1B-DFBD62888DC4}" srcOrd="1" destOrd="0" presId="urn:microsoft.com/office/officeart/2005/8/layout/hierarchy3"/>
    <dgm:cxn modelId="{2D21B63E-5A5F-4233-8EE7-6BFBA5D3783F}" type="presParOf" srcId="{B08B078B-80AC-42B9-9EB8-554E5949E591}" destId="{C375F442-D56D-43F8-89CA-BFB318D8945C}" srcOrd="2" destOrd="0" presId="urn:microsoft.com/office/officeart/2005/8/layout/hierarchy3"/>
    <dgm:cxn modelId="{FD233C1E-C849-4D18-A602-38547468D046}" type="presParOf" srcId="{B08B078B-80AC-42B9-9EB8-554E5949E591}" destId="{3A3F55E6-4515-4EA3-B97A-FCC157B9A059}" srcOrd="3" destOrd="0" presId="urn:microsoft.com/office/officeart/2005/8/layout/hierarchy3"/>
    <dgm:cxn modelId="{19C96F48-37F1-4B04-871D-19CB2021B0A4}" type="presParOf" srcId="{B08B078B-80AC-42B9-9EB8-554E5949E591}" destId="{84EB9BA9-C4EA-41A9-87C4-4F3610FB77B1}" srcOrd="4" destOrd="0" presId="urn:microsoft.com/office/officeart/2005/8/layout/hierarchy3"/>
    <dgm:cxn modelId="{CBF41BBA-E91C-4E4D-AA0C-9526258EBA95}" type="presParOf" srcId="{B08B078B-80AC-42B9-9EB8-554E5949E591}" destId="{FD472625-A753-4C13-858B-EBCCB1A0A44D}" srcOrd="5" destOrd="0" presId="urn:microsoft.com/office/officeart/2005/8/layout/hierarchy3"/>
    <dgm:cxn modelId="{991587C7-10BA-49DE-8C49-36B555CC8895}" type="presParOf" srcId="{B08B078B-80AC-42B9-9EB8-554E5949E591}" destId="{BFAE5C14-88AE-4BBA-B3AE-79374A119BE7}" srcOrd="6" destOrd="0" presId="urn:microsoft.com/office/officeart/2005/8/layout/hierarchy3"/>
    <dgm:cxn modelId="{E4235C40-F8D2-485C-A4C7-10FCDD7B8965}" type="presParOf" srcId="{B08B078B-80AC-42B9-9EB8-554E5949E591}" destId="{5F7B80EE-F7CA-43D8-ABCB-4F0935E2218C}" srcOrd="7" destOrd="0" presId="urn:microsoft.com/office/officeart/2005/8/layout/hierarchy3"/>
    <dgm:cxn modelId="{FC1011C7-4A2A-4A2F-A94D-A85779A5BC97}" type="presParOf" srcId="{B08B078B-80AC-42B9-9EB8-554E5949E591}" destId="{58A6A181-E514-414F-A4A5-0E45BE792967}" srcOrd="8" destOrd="0" presId="urn:microsoft.com/office/officeart/2005/8/layout/hierarchy3"/>
    <dgm:cxn modelId="{249EF479-34E8-4685-A00B-9D1697EFE826}" type="presParOf" srcId="{B08B078B-80AC-42B9-9EB8-554E5949E591}" destId="{00814D52-5D0F-4271-8547-995A0E7483E4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AF806E-B5C4-4CBB-B051-5454484C5546}" type="doc">
      <dgm:prSet loTypeId="urn:microsoft.com/office/officeart/2005/8/layout/hierarchy3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EC"/>
        </a:p>
      </dgm:t>
    </dgm:pt>
    <dgm:pt modelId="{9F49628F-3B9F-4DF4-9D62-9959980755F7}">
      <dgm:prSet phldrT="[Texto]" custT="1"/>
      <dgm:spPr>
        <a:solidFill>
          <a:srgbClr val="6E6E7C"/>
        </a:solidFill>
      </dgm:spPr>
      <dgm:t>
        <a:bodyPr/>
        <a:lstStyle/>
        <a:p>
          <a:r>
            <a:rPr lang="es-EC" sz="1500" b="1" dirty="0"/>
            <a:t>Operaciones del INEC</a:t>
          </a:r>
        </a:p>
      </dgm:t>
    </dgm:pt>
    <dgm:pt modelId="{D4284B93-6BC0-44DB-911C-2A3C726948E0}" type="parTrans" cxnId="{56387935-A3D3-4B52-942D-A94B120D8200}">
      <dgm:prSet/>
      <dgm:spPr/>
      <dgm:t>
        <a:bodyPr/>
        <a:lstStyle/>
        <a:p>
          <a:endParaRPr lang="es-EC"/>
        </a:p>
      </dgm:t>
    </dgm:pt>
    <dgm:pt modelId="{3614D2DC-E30F-40ED-8B0D-896F05ACDF25}" type="sibTrans" cxnId="{56387935-A3D3-4B52-942D-A94B120D8200}">
      <dgm:prSet/>
      <dgm:spPr/>
      <dgm:t>
        <a:bodyPr/>
        <a:lstStyle/>
        <a:p>
          <a:endParaRPr lang="es-EC"/>
        </a:p>
      </dgm:t>
    </dgm:pt>
    <dgm:pt modelId="{77FA6842-AD66-4238-BA21-690D01244F62}">
      <dgm:prSet phldrT="[Texto]"/>
      <dgm:spPr/>
      <dgm:t>
        <a:bodyPr/>
        <a:lstStyle/>
        <a:p>
          <a:r>
            <a:rPr lang="es-EC" dirty="0"/>
            <a:t>Temático</a:t>
          </a:r>
        </a:p>
        <a:p>
          <a:r>
            <a:rPr lang="es-EC" dirty="0"/>
            <a:t>(externo)</a:t>
          </a:r>
        </a:p>
      </dgm:t>
    </dgm:pt>
    <dgm:pt modelId="{D35179DF-4D6A-4727-9D9D-84AC23A1CA21}" type="parTrans" cxnId="{8D9568DB-EB6E-45B6-8080-141AC18666D5}">
      <dgm:prSet/>
      <dgm:spPr/>
      <dgm:t>
        <a:bodyPr/>
        <a:lstStyle/>
        <a:p>
          <a:endParaRPr lang="es-EC"/>
        </a:p>
      </dgm:t>
    </dgm:pt>
    <dgm:pt modelId="{85E9FF18-0EAD-4356-AB28-3C303BCA305C}" type="sibTrans" cxnId="{8D9568DB-EB6E-45B6-8080-141AC18666D5}">
      <dgm:prSet/>
      <dgm:spPr/>
      <dgm:t>
        <a:bodyPr/>
        <a:lstStyle/>
        <a:p>
          <a:endParaRPr lang="es-EC"/>
        </a:p>
      </dgm:t>
    </dgm:pt>
    <dgm:pt modelId="{5FC17FCF-E8C7-436D-B83F-3B83A12773FF}">
      <dgm:prSet phldrT="[Texto]"/>
      <dgm:spPr/>
      <dgm:t>
        <a:bodyPr/>
        <a:lstStyle/>
        <a:p>
          <a:r>
            <a:rPr lang="es-EC" dirty="0"/>
            <a:t>Estadístico</a:t>
          </a:r>
        </a:p>
        <a:p>
          <a:r>
            <a:rPr lang="es-EC" dirty="0"/>
            <a:t>(externo)</a:t>
          </a:r>
        </a:p>
      </dgm:t>
    </dgm:pt>
    <dgm:pt modelId="{C38AC731-A7D5-4DF7-B6C1-C60008B41812}" type="parTrans" cxnId="{99233E8B-A000-45CE-85BB-B17DCC2A472E}">
      <dgm:prSet/>
      <dgm:spPr/>
      <dgm:t>
        <a:bodyPr/>
        <a:lstStyle/>
        <a:p>
          <a:endParaRPr lang="es-EC"/>
        </a:p>
      </dgm:t>
    </dgm:pt>
    <dgm:pt modelId="{D896BEC4-5DD7-459F-9A19-A0C56D9BDFF4}" type="sibTrans" cxnId="{99233E8B-A000-45CE-85BB-B17DCC2A472E}">
      <dgm:prSet/>
      <dgm:spPr/>
      <dgm:t>
        <a:bodyPr/>
        <a:lstStyle/>
        <a:p>
          <a:endParaRPr lang="es-EC"/>
        </a:p>
      </dgm:t>
    </dgm:pt>
    <dgm:pt modelId="{E891056D-3630-4DAF-8554-85E8F7D8909A}">
      <dgm:prSet phldrT="[Texto]"/>
      <dgm:spPr/>
      <dgm:t>
        <a:bodyPr/>
        <a:lstStyle/>
        <a:p>
          <a:r>
            <a:rPr lang="es-EC" dirty="0"/>
            <a:t>Procesos</a:t>
          </a:r>
        </a:p>
        <a:p>
          <a:r>
            <a:rPr lang="es-EC" dirty="0"/>
            <a:t>(externo)</a:t>
          </a:r>
        </a:p>
      </dgm:t>
    </dgm:pt>
    <dgm:pt modelId="{FD9EABC7-9C15-4115-B5F8-F1193BA43924}" type="parTrans" cxnId="{5253986F-C6C1-4051-AF7C-9695A2D20116}">
      <dgm:prSet/>
      <dgm:spPr/>
      <dgm:t>
        <a:bodyPr/>
        <a:lstStyle/>
        <a:p>
          <a:endParaRPr lang="es-EC"/>
        </a:p>
      </dgm:t>
    </dgm:pt>
    <dgm:pt modelId="{34B102E2-A98B-43E9-8F39-9EFDECC26667}" type="sibTrans" cxnId="{5253986F-C6C1-4051-AF7C-9695A2D20116}">
      <dgm:prSet/>
      <dgm:spPr/>
      <dgm:t>
        <a:bodyPr/>
        <a:lstStyle/>
        <a:p>
          <a:endParaRPr lang="es-EC"/>
        </a:p>
      </dgm:t>
    </dgm:pt>
    <dgm:pt modelId="{17639BF5-F28D-47DD-B3C8-FA1C0B750E54}">
      <dgm:prSet phldrT="[Texto]"/>
      <dgm:spPr/>
      <dgm:t>
        <a:bodyPr/>
        <a:lstStyle/>
        <a:p>
          <a:r>
            <a:rPr lang="es-EC" dirty="0"/>
            <a:t>Informático</a:t>
          </a:r>
        </a:p>
        <a:p>
          <a:r>
            <a:rPr lang="es-EC" dirty="0"/>
            <a:t> (externo)</a:t>
          </a:r>
        </a:p>
      </dgm:t>
    </dgm:pt>
    <dgm:pt modelId="{6A49BCA3-AD22-4B18-BDF0-A3BB2FE16861}" type="parTrans" cxnId="{899C8ABA-D8D9-4247-AF91-A9C9BC7B4622}">
      <dgm:prSet/>
      <dgm:spPr/>
      <dgm:t>
        <a:bodyPr/>
        <a:lstStyle/>
        <a:p>
          <a:endParaRPr lang="es-EC"/>
        </a:p>
      </dgm:t>
    </dgm:pt>
    <dgm:pt modelId="{05106377-B1BB-4A4E-9D34-78F50C6108ED}" type="sibTrans" cxnId="{899C8ABA-D8D9-4247-AF91-A9C9BC7B4622}">
      <dgm:prSet/>
      <dgm:spPr/>
      <dgm:t>
        <a:bodyPr/>
        <a:lstStyle/>
        <a:p>
          <a:endParaRPr lang="es-EC"/>
        </a:p>
      </dgm:t>
    </dgm:pt>
    <dgm:pt modelId="{CD047209-F64E-46FD-9DA4-4F68F842F1E3}">
      <dgm:prSet/>
      <dgm:spPr/>
      <dgm:t>
        <a:bodyPr/>
        <a:lstStyle/>
        <a:p>
          <a:r>
            <a:rPr lang="es-ES" dirty="0"/>
            <a:t>Equipo base</a:t>
          </a:r>
        </a:p>
        <a:p>
          <a:r>
            <a:rPr lang="es-ES" dirty="0"/>
            <a:t>(INEC)</a:t>
          </a:r>
        </a:p>
      </dgm:t>
    </dgm:pt>
    <dgm:pt modelId="{31DE8651-C489-44AC-A7FE-FFC1D00129CA}" type="parTrans" cxnId="{6F3AA387-A70F-4EC2-934F-9B411543B23A}">
      <dgm:prSet/>
      <dgm:spPr/>
      <dgm:t>
        <a:bodyPr/>
        <a:lstStyle/>
        <a:p>
          <a:endParaRPr lang="es-ES"/>
        </a:p>
      </dgm:t>
    </dgm:pt>
    <dgm:pt modelId="{4D71EBB1-1820-40D1-A71A-2D18E706664B}" type="sibTrans" cxnId="{6F3AA387-A70F-4EC2-934F-9B411543B23A}">
      <dgm:prSet/>
      <dgm:spPr/>
      <dgm:t>
        <a:bodyPr/>
        <a:lstStyle/>
        <a:p>
          <a:endParaRPr lang="es-ES"/>
        </a:p>
      </dgm:t>
    </dgm:pt>
    <dgm:pt modelId="{BE02DDE6-C7E0-4FA2-85EA-00F897CAE894}" type="pres">
      <dgm:prSet presAssocID="{22AF806E-B5C4-4CBB-B051-5454484C554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99D148E-5546-413B-956A-99D7D4638CF5}" type="pres">
      <dgm:prSet presAssocID="{9F49628F-3B9F-4DF4-9D62-9959980755F7}" presName="root" presStyleCnt="0"/>
      <dgm:spPr/>
    </dgm:pt>
    <dgm:pt modelId="{9454224D-A92B-4EB2-9144-2C64F5656E56}" type="pres">
      <dgm:prSet presAssocID="{9F49628F-3B9F-4DF4-9D62-9959980755F7}" presName="rootComposite" presStyleCnt="0"/>
      <dgm:spPr/>
    </dgm:pt>
    <dgm:pt modelId="{530F497B-4E22-470F-93FA-10C8D4E5F784}" type="pres">
      <dgm:prSet presAssocID="{9F49628F-3B9F-4DF4-9D62-9959980755F7}" presName="rootText" presStyleLbl="node1" presStyleIdx="0" presStyleCnt="1" custScaleX="209333"/>
      <dgm:spPr/>
      <dgm:t>
        <a:bodyPr/>
        <a:lstStyle/>
        <a:p>
          <a:endParaRPr lang="es-ES"/>
        </a:p>
      </dgm:t>
    </dgm:pt>
    <dgm:pt modelId="{DB6149C2-564D-4A8F-980A-F668E2766406}" type="pres">
      <dgm:prSet presAssocID="{9F49628F-3B9F-4DF4-9D62-9959980755F7}" presName="rootConnector" presStyleLbl="node1" presStyleIdx="0" presStyleCnt="1"/>
      <dgm:spPr/>
      <dgm:t>
        <a:bodyPr/>
        <a:lstStyle/>
        <a:p>
          <a:endParaRPr lang="es-ES"/>
        </a:p>
      </dgm:t>
    </dgm:pt>
    <dgm:pt modelId="{B08B078B-80AC-42B9-9EB8-554E5949E591}" type="pres">
      <dgm:prSet presAssocID="{9F49628F-3B9F-4DF4-9D62-9959980755F7}" presName="childShape" presStyleCnt="0"/>
      <dgm:spPr/>
    </dgm:pt>
    <dgm:pt modelId="{56F666D9-1EA3-43F4-A2D8-5F1A7C998C00}" type="pres">
      <dgm:prSet presAssocID="{D35179DF-4D6A-4727-9D9D-84AC23A1CA21}" presName="Name13" presStyleLbl="parChTrans1D2" presStyleIdx="0" presStyleCnt="5"/>
      <dgm:spPr/>
      <dgm:t>
        <a:bodyPr/>
        <a:lstStyle/>
        <a:p>
          <a:endParaRPr lang="es-ES"/>
        </a:p>
      </dgm:t>
    </dgm:pt>
    <dgm:pt modelId="{41BEF309-6B69-4FD4-9F1B-DFBD62888DC4}" type="pres">
      <dgm:prSet presAssocID="{77FA6842-AD66-4238-BA21-690D01244F62}" presName="childText" presStyleLbl="bgAcc1" presStyleIdx="0" presStyleCnt="5" custScaleX="105174" custLinFactNeighborX="51834" custLinFactNeighborY="22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75F442-D56D-43F8-89CA-BFB318D8945C}" type="pres">
      <dgm:prSet presAssocID="{C38AC731-A7D5-4DF7-B6C1-C60008B41812}" presName="Name13" presStyleLbl="parChTrans1D2" presStyleIdx="1" presStyleCnt="5"/>
      <dgm:spPr/>
      <dgm:t>
        <a:bodyPr/>
        <a:lstStyle/>
        <a:p>
          <a:endParaRPr lang="es-ES"/>
        </a:p>
      </dgm:t>
    </dgm:pt>
    <dgm:pt modelId="{3A3F55E6-4515-4EA3-B97A-FCC157B9A059}" type="pres">
      <dgm:prSet presAssocID="{5FC17FCF-E8C7-436D-B83F-3B83A12773FF}" presName="childText" presStyleLbl="bgAcc1" presStyleIdx="1" presStyleCnt="5" custLinFactNeighborX="51834" custLinFactNeighborY="22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EB9BA9-C4EA-41A9-87C4-4F3610FB77B1}" type="pres">
      <dgm:prSet presAssocID="{FD9EABC7-9C15-4115-B5F8-F1193BA43924}" presName="Name13" presStyleLbl="parChTrans1D2" presStyleIdx="2" presStyleCnt="5"/>
      <dgm:spPr/>
      <dgm:t>
        <a:bodyPr/>
        <a:lstStyle/>
        <a:p>
          <a:endParaRPr lang="es-ES"/>
        </a:p>
      </dgm:t>
    </dgm:pt>
    <dgm:pt modelId="{FD472625-A753-4C13-858B-EBCCB1A0A44D}" type="pres">
      <dgm:prSet presAssocID="{E891056D-3630-4DAF-8554-85E8F7D8909A}" presName="childText" presStyleLbl="bgAcc1" presStyleIdx="2" presStyleCnt="5" custLinFactNeighborX="51834" custLinFactNeighborY="22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AE5C14-88AE-4BBA-B3AE-79374A119BE7}" type="pres">
      <dgm:prSet presAssocID="{6A49BCA3-AD22-4B18-BDF0-A3BB2FE16861}" presName="Name13" presStyleLbl="parChTrans1D2" presStyleIdx="3" presStyleCnt="5"/>
      <dgm:spPr/>
      <dgm:t>
        <a:bodyPr/>
        <a:lstStyle/>
        <a:p>
          <a:endParaRPr lang="es-ES"/>
        </a:p>
      </dgm:t>
    </dgm:pt>
    <dgm:pt modelId="{5F7B80EE-F7CA-43D8-ABCB-4F0935E2218C}" type="pres">
      <dgm:prSet presAssocID="{17639BF5-F28D-47DD-B3C8-FA1C0B750E54}" presName="childText" presStyleLbl="bgAcc1" presStyleIdx="3" presStyleCnt="5" custLinFactNeighborX="51834" custLinFactNeighborY="-21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A6A181-E514-414F-A4A5-0E45BE792967}" type="pres">
      <dgm:prSet presAssocID="{31DE8651-C489-44AC-A7FE-FFC1D00129CA}" presName="Name13" presStyleLbl="parChTrans1D2" presStyleIdx="4" presStyleCnt="5"/>
      <dgm:spPr/>
      <dgm:t>
        <a:bodyPr/>
        <a:lstStyle/>
        <a:p>
          <a:endParaRPr lang="es-ES"/>
        </a:p>
      </dgm:t>
    </dgm:pt>
    <dgm:pt modelId="{00814D52-5D0F-4271-8547-995A0E7483E4}" type="pres">
      <dgm:prSet presAssocID="{CD047209-F64E-46FD-9DA4-4F68F842F1E3}" presName="childText" presStyleLbl="bgAcc1" presStyleIdx="4" presStyleCnt="5" custScaleX="100997" custScaleY="87833" custLinFactNeighborX="53332" custLinFactNeighborY="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9233E8B-A000-45CE-85BB-B17DCC2A472E}" srcId="{9F49628F-3B9F-4DF4-9D62-9959980755F7}" destId="{5FC17FCF-E8C7-436D-B83F-3B83A12773FF}" srcOrd="1" destOrd="0" parTransId="{C38AC731-A7D5-4DF7-B6C1-C60008B41812}" sibTransId="{D896BEC4-5DD7-459F-9A19-A0C56D9BDFF4}"/>
    <dgm:cxn modelId="{61F54B51-7CFA-470A-9295-21435CD03C7C}" type="presOf" srcId="{CD047209-F64E-46FD-9DA4-4F68F842F1E3}" destId="{00814D52-5D0F-4271-8547-995A0E7483E4}" srcOrd="0" destOrd="0" presId="urn:microsoft.com/office/officeart/2005/8/layout/hierarchy3"/>
    <dgm:cxn modelId="{BBAD2A7A-0C23-49CD-84FE-831F1421DE76}" type="presOf" srcId="{5FC17FCF-E8C7-436D-B83F-3B83A12773FF}" destId="{3A3F55E6-4515-4EA3-B97A-FCC157B9A059}" srcOrd="0" destOrd="0" presId="urn:microsoft.com/office/officeart/2005/8/layout/hierarchy3"/>
    <dgm:cxn modelId="{EAA50720-69A5-4746-94AC-0D6025EDAC98}" type="presOf" srcId="{17639BF5-F28D-47DD-B3C8-FA1C0B750E54}" destId="{5F7B80EE-F7CA-43D8-ABCB-4F0935E2218C}" srcOrd="0" destOrd="0" presId="urn:microsoft.com/office/officeart/2005/8/layout/hierarchy3"/>
    <dgm:cxn modelId="{A1D0D348-AE31-4E27-ADC4-F38FCF140C48}" type="presOf" srcId="{D35179DF-4D6A-4727-9D9D-84AC23A1CA21}" destId="{56F666D9-1EA3-43F4-A2D8-5F1A7C998C00}" srcOrd="0" destOrd="0" presId="urn:microsoft.com/office/officeart/2005/8/layout/hierarchy3"/>
    <dgm:cxn modelId="{6F3AA387-A70F-4EC2-934F-9B411543B23A}" srcId="{9F49628F-3B9F-4DF4-9D62-9959980755F7}" destId="{CD047209-F64E-46FD-9DA4-4F68F842F1E3}" srcOrd="4" destOrd="0" parTransId="{31DE8651-C489-44AC-A7FE-FFC1D00129CA}" sibTransId="{4D71EBB1-1820-40D1-A71A-2D18E706664B}"/>
    <dgm:cxn modelId="{B28F43E1-1BA9-47FC-9B83-6CCA5BD8D6F9}" type="presOf" srcId="{22AF806E-B5C4-4CBB-B051-5454484C5546}" destId="{BE02DDE6-C7E0-4FA2-85EA-00F897CAE894}" srcOrd="0" destOrd="0" presId="urn:microsoft.com/office/officeart/2005/8/layout/hierarchy3"/>
    <dgm:cxn modelId="{45306798-61AD-4881-8FD6-97EC26FFB3AC}" type="presOf" srcId="{9F49628F-3B9F-4DF4-9D62-9959980755F7}" destId="{DB6149C2-564D-4A8F-980A-F668E2766406}" srcOrd="1" destOrd="0" presId="urn:microsoft.com/office/officeart/2005/8/layout/hierarchy3"/>
    <dgm:cxn modelId="{8DA25394-A1DA-4BF1-88D0-78FD25B85DAB}" type="presOf" srcId="{77FA6842-AD66-4238-BA21-690D01244F62}" destId="{41BEF309-6B69-4FD4-9F1B-DFBD62888DC4}" srcOrd="0" destOrd="0" presId="urn:microsoft.com/office/officeart/2005/8/layout/hierarchy3"/>
    <dgm:cxn modelId="{9473C598-D379-4D37-832D-58B131908D81}" type="presOf" srcId="{C38AC731-A7D5-4DF7-B6C1-C60008B41812}" destId="{C375F442-D56D-43F8-89CA-BFB318D8945C}" srcOrd="0" destOrd="0" presId="urn:microsoft.com/office/officeart/2005/8/layout/hierarchy3"/>
    <dgm:cxn modelId="{2E8E22EC-99B9-407A-8E85-FEFFED7D2184}" type="presOf" srcId="{FD9EABC7-9C15-4115-B5F8-F1193BA43924}" destId="{84EB9BA9-C4EA-41A9-87C4-4F3610FB77B1}" srcOrd="0" destOrd="0" presId="urn:microsoft.com/office/officeart/2005/8/layout/hierarchy3"/>
    <dgm:cxn modelId="{C7FACBA6-5279-45DF-8E4F-587773D13E7A}" type="presOf" srcId="{6A49BCA3-AD22-4B18-BDF0-A3BB2FE16861}" destId="{BFAE5C14-88AE-4BBA-B3AE-79374A119BE7}" srcOrd="0" destOrd="0" presId="urn:microsoft.com/office/officeart/2005/8/layout/hierarchy3"/>
    <dgm:cxn modelId="{25ED4EB6-6E9B-4F65-ABAF-D58C6684D983}" type="presOf" srcId="{9F49628F-3B9F-4DF4-9D62-9959980755F7}" destId="{530F497B-4E22-470F-93FA-10C8D4E5F784}" srcOrd="0" destOrd="0" presId="urn:microsoft.com/office/officeart/2005/8/layout/hierarchy3"/>
    <dgm:cxn modelId="{0E08B355-89E3-445E-BFDB-22D368A152A5}" type="presOf" srcId="{31DE8651-C489-44AC-A7FE-FFC1D00129CA}" destId="{58A6A181-E514-414F-A4A5-0E45BE792967}" srcOrd="0" destOrd="0" presId="urn:microsoft.com/office/officeart/2005/8/layout/hierarchy3"/>
    <dgm:cxn modelId="{56387935-A3D3-4B52-942D-A94B120D8200}" srcId="{22AF806E-B5C4-4CBB-B051-5454484C5546}" destId="{9F49628F-3B9F-4DF4-9D62-9959980755F7}" srcOrd="0" destOrd="0" parTransId="{D4284B93-6BC0-44DB-911C-2A3C726948E0}" sibTransId="{3614D2DC-E30F-40ED-8B0D-896F05ACDF25}"/>
    <dgm:cxn modelId="{8D9568DB-EB6E-45B6-8080-141AC18666D5}" srcId="{9F49628F-3B9F-4DF4-9D62-9959980755F7}" destId="{77FA6842-AD66-4238-BA21-690D01244F62}" srcOrd="0" destOrd="0" parTransId="{D35179DF-4D6A-4727-9D9D-84AC23A1CA21}" sibTransId="{85E9FF18-0EAD-4356-AB28-3C303BCA305C}"/>
    <dgm:cxn modelId="{899C8ABA-D8D9-4247-AF91-A9C9BC7B4622}" srcId="{9F49628F-3B9F-4DF4-9D62-9959980755F7}" destId="{17639BF5-F28D-47DD-B3C8-FA1C0B750E54}" srcOrd="3" destOrd="0" parTransId="{6A49BCA3-AD22-4B18-BDF0-A3BB2FE16861}" sibTransId="{05106377-B1BB-4A4E-9D34-78F50C6108ED}"/>
    <dgm:cxn modelId="{6C36D702-7EDD-4229-8BF8-ECD97143EC42}" type="presOf" srcId="{E891056D-3630-4DAF-8554-85E8F7D8909A}" destId="{FD472625-A753-4C13-858B-EBCCB1A0A44D}" srcOrd="0" destOrd="0" presId="urn:microsoft.com/office/officeart/2005/8/layout/hierarchy3"/>
    <dgm:cxn modelId="{5253986F-C6C1-4051-AF7C-9695A2D20116}" srcId="{9F49628F-3B9F-4DF4-9D62-9959980755F7}" destId="{E891056D-3630-4DAF-8554-85E8F7D8909A}" srcOrd="2" destOrd="0" parTransId="{FD9EABC7-9C15-4115-B5F8-F1193BA43924}" sibTransId="{34B102E2-A98B-43E9-8F39-9EFDECC26667}"/>
    <dgm:cxn modelId="{AC8B311F-A991-4113-8F27-1936170B2106}" type="presParOf" srcId="{BE02DDE6-C7E0-4FA2-85EA-00F897CAE894}" destId="{A99D148E-5546-413B-956A-99D7D4638CF5}" srcOrd="0" destOrd="0" presId="urn:microsoft.com/office/officeart/2005/8/layout/hierarchy3"/>
    <dgm:cxn modelId="{F85B7534-CED2-4574-9EB4-1D9C995DB3A6}" type="presParOf" srcId="{A99D148E-5546-413B-956A-99D7D4638CF5}" destId="{9454224D-A92B-4EB2-9144-2C64F5656E56}" srcOrd="0" destOrd="0" presId="urn:microsoft.com/office/officeart/2005/8/layout/hierarchy3"/>
    <dgm:cxn modelId="{0EACF1FC-F438-4C22-8AD8-87617821A024}" type="presParOf" srcId="{9454224D-A92B-4EB2-9144-2C64F5656E56}" destId="{530F497B-4E22-470F-93FA-10C8D4E5F784}" srcOrd="0" destOrd="0" presId="urn:microsoft.com/office/officeart/2005/8/layout/hierarchy3"/>
    <dgm:cxn modelId="{3FE45713-DDC5-441A-A825-24299ED31656}" type="presParOf" srcId="{9454224D-A92B-4EB2-9144-2C64F5656E56}" destId="{DB6149C2-564D-4A8F-980A-F668E2766406}" srcOrd="1" destOrd="0" presId="urn:microsoft.com/office/officeart/2005/8/layout/hierarchy3"/>
    <dgm:cxn modelId="{44E9EF6A-505D-4E90-9322-7D7501ABDF46}" type="presParOf" srcId="{A99D148E-5546-413B-956A-99D7D4638CF5}" destId="{B08B078B-80AC-42B9-9EB8-554E5949E591}" srcOrd="1" destOrd="0" presId="urn:microsoft.com/office/officeart/2005/8/layout/hierarchy3"/>
    <dgm:cxn modelId="{8E12A3BA-1C9C-4475-8ADA-B2B2D280C01B}" type="presParOf" srcId="{B08B078B-80AC-42B9-9EB8-554E5949E591}" destId="{56F666D9-1EA3-43F4-A2D8-5F1A7C998C00}" srcOrd="0" destOrd="0" presId="urn:microsoft.com/office/officeart/2005/8/layout/hierarchy3"/>
    <dgm:cxn modelId="{4CB78051-A536-4DF1-893F-D7C116C8C838}" type="presParOf" srcId="{B08B078B-80AC-42B9-9EB8-554E5949E591}" destId="{41BEF309-6B69-4FD4-9F1B-DFBD62888DC4}" srcOrd="1" destOrd="0" presId="urn:microsoft.com/office/officeart/2005/8/layout/hierarchy3"/>
    <dgm:cxn modelId="{2D21B63E-5A5F-4233-8EE7-6BFBA5D3783F}" type="presParOf" srcId="{B08B078B-80AC-42B9-9EB8-554E5949E591}" destId="{C375F442-D56D-43F8-89CA-BFB318D8945C}" srcOrd="2" destOrd="0" presId="urn:microsoft.com/office/officeart/2005/8/layout/hierarchy3"/>
    <dgm:cxn modelId="{FD233C1E-C849-4D18-A602-38547468D046}" type="presParOf" srcId="{B08B078B-80AC-42B9-9EB8-554E5949E591}" destId="{3A3F55E6-4515-4EA3-B97A-FCC157B9A059}" srcOrd="3" destOrd="0" presId="urn:microsoft.com/office/officeart/2005/8/layout/hierarchy3"/>
    <dgm:cxn modelId="{19C96F48-37F1-4B04-871D-19CB2021B0A4}" type="presParOf" srcId="{B08B078B-80AC-42B9-9EB8-554E5949E591}" destId="{84EB9BA9-C4EA-41A9-87C4-4F3610FB77B1}" srcOrd="4" destOrd="0" presId="urn:microsoft.com/office/officeart/2005/8/layout/hierarchy3"/>
    <dgm:cxn modelId="{CBF41BBA-E91C-4E4D-AA0C-9526258EBA95}" type="presParOf" srcId="{B08B078B-80AC-42B9-9EB8-554E5949E591}" destId="{FD472625-A753-4C13-858B-EBCCB1A0A44D}" srcOrd="5" destOrd="0" presId="urn:microsoft.com/office/officeart/2005/8/layout/hierarchy3"/>
    <dgm:cxn modelId="{991587C7-10BA-49DE-8C49-36B555CC8895}" type="presParOf" srcId="{B08B078B-80AC-42B9-9EB8-554E5949E591}" destId="{BFAE5C14-88AE-4BBA-B3AE-79374A119BE7}" srcOrd="6" destOrd="0" presId="urn:microsoft.com/office/officeart/2005/8/layout/hierarchy3"/>
    <dgm:cxn modelId="{E4235C40-F8D2-485C-A4C7-10FCDD7B8965}" type="presParOf" srcId="{B08B078B-80AC-42B9-9EB8-554E5949E591}" destId="{5F7B80EE-F7CA-43D8-ABCB-4F0935E2218C}" srcOrd="7" destOrd="0" presId="urn:microsoft.com/office/officeart/2005/8/layout/hierarchy3"/>
    <dgm:cxn modelId="{FC1011C7-4A2A-4A2F-A94D-A85779A5BC97}" type="presParOf" srcId="{B08B078B-80AC-42B9-9EB8-554E5949E591}" destId="{58A6A181-E514-414F-A4A5-0E45BE792967}" srcOrd="8" destOrd="0" presId="urn:microsoft.com/office/officeart/2005/8/layout/hierarchy3"/>
    <dgm:cxn modelId="{249EF479-34E8-4685-A00B-9D1697EFE826}" type="presParOf" srcId="{B08B078B-80AC-42B9-9EB8-554E5949E591}" destId="{00814D52-5D0F-4271-8547-995A0E7483E4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EC4B7D-31BB-475F-8137-C5841A560499}" type="doc">
      <dgm:prSet loTypeId="urn:microsoft.com/office/officeart/2005/8/layout/hChevron3" loCatId="process" qsTypeId="urn:microsoft.com/office/officeart/2005/8/quickstyle/simple1" qsCatId="simple" csTypeId="urn:microsoft.com/office/officeart/2005/8/colors/accent1_1" csCatId="accent1" phldr="1"/>
      <dgm:spPr/>
    </dgm:pt>
    <dgm:pt modelId="{D77D7D6C-EB3B-4407-8AD9-C28AC4423C9E}">
      <dgm:prSet phldrT="[Texto]" custT="1"/>
      <dgm:spPr>
        <a:ln>
          <a:solidFill>
            <a:srgbClr val="0064FF"/>
          </a:solidFill>
        </a:ln>
      </dgm:spPr>
      <dgm:t>
        <a:bodyPr/>
        <a:lstStyle/>
        <a:p>
          <a:endParaRPr lang="es-EC" sz="1350" b="1" dirty="0">
            <a:solidFill>
              <a:srgbClr val="6E6E7C"/>
            </a:solidFill>
            <a:latin typeface="+mj-lt"/>
            <a:cs typeface="Arial" panose="020B0604020202020204" pitchFamily="34" charset="0"/>
          </a:endParaRPr>
        </a:p>
      </dgm:t>
    </dgm:pt>
    <dgm:pt modelId="{83C7316A-C06E-48E2-BBF3-9C3E9FC01077}" type="parTrans" cxnId="{4F287A44-1127-4390-AEC8-2C0DBA2F5FCC}">
      <dgm:prSet/>
      <dgm:spPr/>
      <dgm:t>
        <a:bodyPr/>
        <a:lstStyle/>
        <a:p>
          <a:endParaRPr lang="es-EC" sz="135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004F83-99F2-4D5F-9012-3FAD9C18DE04}" type="sibTrans" cxnId="{4F287A44-1127-4390-AEC8-2C0DBA2F5FCC}">
      <dgm:prSet/>
      <dgm:spPr/>
      <dgm:t>
        <a:bodyPr/>
        <a:lstStyle/>
        <a:p>
          <a:endParaRPr lang="es-EC" sz="135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4036A6-FDF1-4D2F-A898-1B720414E8E7}">
      <dgm:prSet phldrT="[Texto]" custT="1"/>
      <dgm:spPr>
        <a:ln>
          <a:solidFill>
            <a:srgbClr val="0064FF"/>
          </a:solidFill>
        </a:ln>
      </dgm:spPr>
      <dgm:t>
        <a:bodyPr/>
        <a:lstStyle/>
        <a:p>
          <a:endParaRPr lang="es-EC" sz="1350" b="1" dirty="0">
            <a:solidFill>
              <a:srgbClr val="6E6E7C"/>
            </a:solidFill>
            <a:latin typeface="+mj-lt"/>
            <a:cs typeface="Arial" panose="020B0604020202020204" pitchFamily="34" charset="0"/>
          </a:endParaRPr>
        </a:p>
      </dgm:t>
    </dgm:pt>
    <dgm:pt modelId="{445662C2-3B18-4BCB-8358-07DC95FCAD9E}" type="parTrans" cxnId="{B2CC6395-C9DB-4599-A402-FB93C62F292C}">
      <dgm:prSet/>
      <dgm:spPr/>
      <dgm:t>
        <a:bodyPr/>
        <a:lstStyle/>
        <a:p>
          <a:endParaRPr lang="es-EC" sz="135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77F697-60FE-48B4-84B7-B933066E1A47}" type="sibTrans" cxnId="{B2CC6395-C9DB-4599-A402-FB93C62F292C}">
      <dgm:prSet/>
      <dgm:spPr/>
      <dgm:t>
        <a:bodyPr/>
        <a:lstStyle/>
        <a:p>
          <a:endParaRPr lang="es-EC" sz="135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DF72C3-1854-4FD7-A9EC-51A6CAE8E69B}">
      <dgm:prSet phldrT="[Texto]" custT="1"/>
      <dgm:spPr>
        <a:ln>
          <a:solidFill>
            <a:srgbClr val="0064FF"/>
          </a:solidFill>
        </a:ln>
      </dgm:spPr>
      <dgm:t>
        <a:bodyPr/>
        <a:lstStyle/>
        <a:p>
          <a:endParaRPr lang="es-EC" sz="135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s-EC" sz="135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E31155-BD6F-4E94-B8CB-931DFE5F237E}" type="parTrans" cxnId="{FFBFD52D-6C10-4B06-AE9A-9683F5D1206A}">
      <dgm:prSet/>
      <dgm:spPr/>
      <dgm:t>
        <a:bodyPr/>
        <a:lstStyle/>
        <a:p>
          <a:endParaRPr lang="es-EC" sz="135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0DCCFA-FE2F-454F-A3D0-660F964763DA}" type="sibTrans" cxnId="{FFBFD52D-6C10-4B06-AE9A-9683F5D1206A}">
      <dgm:prSet/>
      <dgm:spPr/>
      <dgm:t>
        <a:bodyPr/>
        <a:lstStyle/>
        <a:p>
          <a:endParaRPr lang="es-EC" sz="135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206588-3ADF-44C7-83AD-C6C2090A9802}">
      <dgm:prSet custT="1"/>
      <dgm:spPr/>
      <dgm:t>
        <a:bodyPr/>
        <a:lstStyle/>
        <a:p>
          <a:endParaRPr lang="es-EC" sz="1350" b="1" dirty="0">
            <a:solidFill>
              <a:srgbClr val="6E6E7C"/>
            </a:solidFill>
            <a:latin typeface="+mj-lt"/>
            <a:cs typeface="Arial" panose="020B0604020202020204" pitchFamily="34" charset="0"/>
          </a:endParaRPr>
        </a:p>
      </dgm:t>
    </dgm:pt>
    <dgm:pt modelId="{1ADEE0DC-A941-4226-87D7-B493D9D22D36}" type="parTrans" cxnId="{FCC6DECE-0490-49E3-AF2A-5E9CE10C6E63}">
      <dgm:prSet/>
      <dgm:spPr/>
      <dgm:t>
        <a:bodyPr/>
        <a:lstStyle/>
        <a:p>
          <a:endParaRPr lang="es-EC" sz="135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BC101D-E4FE-45FB-9BDE-3B848DB2B119}" type="sibTrans" cxnId="{FCC6DECE-0490-49E3-AF2A-5E9CE10C6E63}">
      <dgm:prSet/>
      <dgm:spPr/>
      <dgm:t>
        <a:bodyPr/>
        <a:lstStyle/>
        <a:p>
          <a:endParaRPr lang="es-EC" sz="135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D7F1F5-6937-4707-B230-F4AB57F9944A}">
      <dgm:prSet custT="1"/>
      <dgm:spPr>
        <a:ln>
          <a:solidFill>
            <a:srgbClr val="0064FF"/>
          </a:solidFill>
        </a:ln>
      </dgm:spPr>
      <dgm:t>
        <a:bodyPr/>
        <a:lstStyle/>
        <a:p>
          <a:endParaRPr lang="es-EC" sz="1350" b="1" dirty="0">
            <a:solidFill>
              <a:srgbClr val="6E6E7C"/>
            </a:solidFill>
            <a:latin typeface="+mj-lt"/>
            <a:cs typeface="Arial" panose="020B0604020202020204" pitchFamily="34" charset="0"/>
          </a:endParaRPr>
        </a:p>
      </dgm:t>
    </dgm:pt>
    <dgm:pt modelId="{E394AB20-F7BB-43B3-9E70-2889351E8CE2}" type="sibTrans" cxnId="{817A3A40-FCA6-4369-8134-08E837A73F81}">
      <dgm:prSet/>
      <dgm:spPr/>
      <dgm:t>
        <a:bodyPr/>
        <a:lstStyle/>
        <a:p>
          <a:endParaRPr lang="es-EC" sz="135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B9C174-62A1-4015-A3CA-4605207BC465}" type="parTrans" cxnId="{817A3A40-FCA6-4369-8134-08E837A73F81}">
      <dgm:prSet/>
      <dgm:spPr/>
      <dgm:t>
        <a:bodyPr/>
        <a:lstStyle/>
        <a:p>
          <a:endParaRPr lang="es-EC" sz="135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52CE2A-9D0E-43CD-BD3A-5D0EA83B5CB8}" type="pres">
      <dgm:prSet presAssocID="{5AEC4B7D-31BB-475F-8137-C5841A560499}" presName="Name0" presStyleCnt="0">
        <dgm:presLayoutVars>
          <dgm:dir/>
          <dgm:resizeHandles val="exact"/>
        </dgm:presLayoutVars>
      </dgm:prSet>
      <dgm:spPr/>
    </dgm:pt>
    <dgm:pt modelId="{54B14C31-0279-41D7-90D1-7E8BB6B2425D}" type="pres">
      <dgm:prSet presAssocID="{D77D7D6C-EB3B-4407-8AD9-C28AC4423C9E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DC892FB-2C78-4CAF-BE2B-BEE5677908E1}" type="pres">
      <dgm:prSet presAssocID="{D4004F83-99F2-4D5F-9012-3FAD9C18DE04}" presName="parSpace" presStyleCnt="0"/>
      <dgm:spPr/>
    </dgm:pt>
    <dgm:pt modelId="{454AB460-D15C-4244-B331-AB7AB40D2060}" type="pres">
      <dgm:prSet presAssocID="{FA4036A6-FDF1-4D2F-A898-1B720414E8E7}" presName="parTxOnly" presStyleLbl="node1" presStyleIdx="1" presStyleCnt="5" custLinFactNeighborY="-25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BB4E04-A7B0-4BDE-9616-96C5B5169F0F}" type="pres">
      <dgm:prSet presAssocID="{5C77F697-60FE-48B4-84B7-B933066E1A47}" presName="parSpace" presStyleCnt="0"/>
      <dgm:spPr/>
    </dgm:pt>
    <dgm:pt modelId="{3C61486B-2C5E-4137-8C86-577D6B2160F9}" type="pres">
      <dgm:prSet presAssocID="{92206588-3ADF-44C7-83AD-C6C2090A980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00802D-F517-49BA-BDDB-970A74CF7F91}" type="pres">
      <dgm:prSet presAssocID="{38BC101D-E4FE-45FB-9BDE-3B848DB2B119}" presName="parSpace" presStyleCnt="0"/>
      <dgm:spPr/>
    </dgm:pt>
    <dgm:pt modelId="{6012EF93-E480-4BF7-884A-A8F23D1E05A1}" type="pres">
      <dgm:prSet presAssocID="{1BD7F1F5-6937-4707-B230-F4AB57F9944A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F21EBC-C130-4A46-8F83-DEEF3C5AD9BC}" type="pres">
      <dgm:prSet presAssocID="{E394AB20-F7BB-43B3-9E70-2889351E8CE2}" presName="parSpace" presStyleCnt="0"/>
      <dgm:spPr/>
    </dgm:pt>
    <dgm:pt modelId="{D23083D5-E05F-472F-81E8-5FB3819E3E55}" type="pres">
      <dgm:prSet presAssocID="{FDDF72C3-1854-4FD7-A9EC-51A6CAE8E69B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CC6DECE-0490-49E3-AF2A-5E9CE10C6E63}" srcId="{5AEC4B7D-31BB-475F-8137-C5841A560499}" destId="{92206588-3ADF-44C7-83AD-C6C2090A9802}" srcOrd="2" destOrd="0" parTransId="{1ADEE0DC-A941-4226-87D7-B493D9D22D36}" sibTransId="{38BC101D-E4FE-45FB-9BDE-3B848DB2B119}"/>
    <dgm:cxn modelId="{DF2D3149-39DA-410D-AD4F-9B479F276E01}" type="presOf" srcId="{D77D7D6C-EB3B-4407-8AD9-C28AC4423C9E}" destId="{54B14C31-0279-41D7-90D1-7E8BB6B2425D}" srcOrd="0" destOrd="0" presId="urn:microsoft.com/office/officeart/2005/8/layout/hChevron3"/>
    <dgm:cxn modelId="{817A3A40-FCA6-4369-8134-08E837A73F81}" srcId="{5AEC4B7D-31BB-475F-8137-C5841A560499}" destId="{1BD7F1F5-6937-4707-B230-F4AB57F9944A}" srcOrd="3" destOrd="0" parTransId="{14B9C174-62A1-4015-A3CA-4605207BC465}" sibTransId="{E394AB20-F7BB-43B3-9E70-2889351E8CE2}"/>
    <dgm:cxn modelId="{AD8FB393-1EF0-454B-A540-17ABEABB84BA}" type="presOf" srcId="{5AEC4B7D-31BB-475F-8137-C5841A560499}" destId="{B552CE2A-9D0E-43CD-BD3A-5D0EA83B5CB8}" srcOrd="0" destOrd="0" presId="urn:microsoft.com/office/officeart/2005/8/layout/hChevron3"/>
    <dgm:cxn modelId="{36BCF15E-BB6C-44F3-B3D2-BBCB65AD2D6A}" type="presOf" srcId="{1BD7F1F5-6937-4707-B230-F4AB57F9944A}" destId="{6012EF93-E480-4BF7-884A-A8F23D1E05A1}" srcOrd="0" destOrd="0" presId="urn:microsoft.com/office/officeart/2005/8/layout/hChevron3"/>
    <dgm:cxn modelId="{FFBFD52D-6C10-4B06-AE9A-9683F5D1206A}" srcId="{5AEC4B7D-31BB-475F-8137-C5841A560499}" destId="{FDDF72C3-1854-4FD7-A9EC-51A6CAE8E69B}" srcOrd="4" destOrd="0" parTransId="{C4E31155-BD6F-4E94-B8CB-931DFE5F237E}" sibTransId="{2B0DCCFA-FE2F-454F-A3D0-660F964763DA}"/>
    <dgm:cxn modelId="{B2CC6395-C9DB-4599-A402-FB93C62F292C}" srcId="{5AEC4B7D-31BB-475F-8137-C5841A560499}" destId="{FA4036A6-FDF1-4D2F-A898-1B720414E8E7}" srcOrd="1" destOrd="0" parTransId="{445662C2-3B18-4BCB-8358-07DC95FCAD9E}" sibTransId="{5C77F697-60FE-48B4-84B7-B933066E1A47}"/>
    <dgm:cxn modelId="{A4414061-D869-408E-ABAB-2FFB80F6DE9C}" type="presOf" srcId="{92206588-3ADF-44C7-83AD-C6C2090A9802}" destId="{3C61486B-2C5E-4137-8C86-577D6B2160F9}" srcOrd="0" destOrd="0" presId="urn:microsoft.com/office/officeart/2005/8/layout/hChevron3"/>
    <dgm:cxn modelId="{8D13EC8D-9417-47B5-9BC5-D73AAC48DB46}" type="presOf" srcId="{FDDF72C3-1854-4FD7-A9EC-51A6CAE8E69B}" destId="{D23083D5-E05F-472F-81E8-5FB3819E3E55}" srcOrd="0" destOrd="0" presId="urn:microsoft.com/office/officeart/2005/8/layout/hChevron3"/>
    <dgm:cxn modelId="{217C530F-94B4-497E-99FD-91D7D485BE03}" type="presOf" srcId="{FA4036A6-FDF1-4D2F-A898-1B720414E8E7}" destId="{454AB460-D15C-4244-B331-AB7AB40D2060}" srcOrd="0" destOrd="0" presId="urn:microsoft.com/office/officeart/2005/8/layout/hChevron3"/>
    <dgm:cxn modelId="{4F287A44-1127-4390-AEC8-2C0DBA2F5FCC}" srcId="{5AEC4B7D-31BB-475F-8137-C5841A560499}" destId="{D77D7D6C-EB3B-4407-8AD9-C28AC4423C9E}" srcOrd="0" destOrd="0" parTransId="{83C7316A-C06E-48E2-BBF3-9C3E9FC01077}" sibTransId="{D4004F83-99F2-4D5F-9012-3FAD9C18DE04}"/>
    <dgm:cxn modelId="{8CD744E4-084D-47C9-9688-D1DFF723C045}" type="presParOf" srcId="{B552CE2A-9D0E-43CD-BD3A-5D0EA83B5CB8}" destId="{54B14C31-0279-41D7-90D1-7E8BB6B2425D}" srcOrd="0" destOrd="0" presId="urn:microsoft.com/office/officeart/2005/8/layout/hChevron3"/>
    <dgm:cxn modelId="{BEAF0A03-B88D-4B38-81A0-ADF0366885B3}" type="presParOf" srcId="{B552CE2A-9D0E-43CD-BD3A-5D0EA83B5CB8}" destId="{3DC892FB-2C78-4CAF-BE2B-BEE5677908E1}" srcOrd="1" destOrd="0" presId="urn:microsoft.com/office/officeart/2005/8/layout/hChevron3"/>
    <dgm:cxn modelId="{1C755D13-7383-497E-9DD8-0EE3BB7C94EB}" type="presParOf" srcId="{B552CE2A-9D0E-43CD-BD3A-5D0EA83B5CB8}" destId="{454AB460-D15C-4244-B331-AB7AB40D2060}" srcOrd="2" destOrd="0" presId="urn:microsoft.com/office/officeart/2005/8/layout/hChevron3"/>
    <dgm:cxn modelId="{6F7120B0-4D4D-47BF-BBD3-E7AFF664126D}" type="presParOf" srcId="{B552CE2A-9D0E-43CD-BD3A-5D0EA83B5CB8}" destId="{95BB4E04-A7B0-4BDE-9616-96C5B5169F0F}" srcOrd="3" destOrd="0" presId="urn:microsoft.com/office/officeart/2005/8/layout/hChevron3"/>
    <dgm:cxn modelId="{5049B32D-0012-464C-8339-DEEB83C07625}" type="presParOf" srcId="{B552CE2A-9D0E-43CD-BD3A-5D0EA83B5CB8}" destId="{3C61486B-2C5E-4137-8C86-577D6B2160F9}" srcOrd="4" destOrd="0" presId="urn:microsoft.com/office/officeart/2005/8/layout/hChevron3"/>
    <dgm:cxn modelId="{C6611A85-2D10-438F-AE7C-028C1A24F225}" type="presParOf" srcId="{B552CE2A-9D0E-43CD-BD3A-5D0EA83B5CB8}" destId="{6700802D-F517-49BA-BDDB-970A74CF7F91}" srcOrd="5" destOrd="0" presId="urn:microsoft.com/office/officeart/2005/8/layout/hChevron3"/>
    <dgm:cxn modelId="{682B49E8-6C9F-4F24-A8BA-7D18D9434AED}" type="presParOf" srcId="{B552CE2A-9D0E-43CD-BD3A-5D0EA83B5CB8}" destId="{6012EF93-E480-4BF7-884A-A8F23D1E05A1}" srcOrd="6" destOrd="0" presId="urn:microsoft.com/office/officeart/2005/8/layout/hChevron3"/>
    <dgm:cxn modelId="{F0937592-E7F9-4631-AEBF-206E56D0133E}" type="presParOf" srcId="{B552CE2A-9D0E-43CD-BD3A-5D0EA83B5CB8}" destId="{9BF21EBC-C130-4A46-8F83-DEEF3C5AD9BC}" srcOrd="7" destOrd="0" presId="urn:microsoft.com/office/officeart/2005/8/layout/hChevron3"/>
    <dgm:cxn modelId="{F688EA51-E81B-458F-A6FC-66C91C1BD03A}" type="presParOf" srcId="{B552CE2A-9D0E-43CD-BD3A-5D0EA83B5CB8}" destId="{D23083D5-E05F-472F-81E8-5FB3819E3E55}" srcOrd="8" destOrd="0" presId="urn:microsoft.com/office/officeart/2005/8/layout/hChevron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0F497B-4E22-470F-93FA-10C8D4E5F784}">
      <dsp:nvSpPr>
        <dsp:cNvPr id="0" name=""/>
        <dsp:cNvSpPr/>
      </dsp:nvSpPr>
      <dsp:spPr>
        <a:xfrm>
          <a:off x="1346265" y="115"/>
          <a:ext cx="2187060" cy="522387"/>
        </a:xfrm>
        <a:prstGeom prst="roundRect">
          <a:avLst>
            <a:gd name="adj" fmla="val 10000"/>
          </a:avLst>
        </a:prstGeom>
        <a:solidFill>
          <a:srgbClr val="6E6E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b="1" kern="1200" dirty="0"/>
            <a:t>Entidades del Sistema Estadístico Nacional</a:t>
          </a:r>
        </a:p>
      </dsp:txBody>
      <dsp:txXfrm>
        <a:off x="1361565" y="15415"/>
        <a:ext cx="2156460" cy="491787"/>
      </dsp:txXfrm>
    </dsp:sp>
    <dsp:sp modelId="{56F666D9-1EA3-43F4-A2D8-5F1A7C998C00}">
      <dsp:nvSpPr>
        <dsp:cNvPr id="0" name=""/>
        <dsp:cNvSpPr/>
      </dsp:nvSpPr>
      <dsp:spPr>
        <a:xfrm>
          <a:off x="1564971" y="522503"/>
          <a:ext cx="651945" cy="4035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3596"/>
              </a:lnTo>
              <a:lnTo>
                <a:pt x="651945" y="40359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BEF309-6B69-4FD4-9F1B-DFBD62888DC4}">
      <dsp:nvSpPr>
        <dsp:cNvPr id="0" name=""/>
        <dsp:cNvSpPr/>
      </dsp:nvSpPr>
      <dsp:spPr>
        <a:xfrm>
          <a:off x="2216916" y="664906"/>
          <a:ext cx="879065" cy="522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Temático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(externo)</a:t>
          </a:r>
        </a:p>
      </dsp:txBody>
      <dsp:txXfrm>
        <a:off x="2232216" y="680206"/>
        <a:ext cx="848465" cy="491787"/>
      </dsp:txXfrm>
    </dsp:sp>
    <dsp:sp modelId="{C375F442-D56D-43F8-89CA-BFB318D8945C}">
      <dsp:nvSpPr>
        <dsp:cNvPr id="0" name=""/>
        <dsp:cNvSpPr/>
      </dsp:nvSpPr>
      <dsp:spPr>
        <a:xfrm>
          <a:off x="1564971" y="522503"/>
          <a:ext cx="651945" cy="1056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6581"/>
              </a:lnTo>
              <a:lnTo>
                <a:pt x="651945" y="1056581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3F55E6-4515-4EA3-B97A-FCC157B9A059}">
      <dsp:nvSpPr>
        <dsp:cNvPr id="0" name=""/>
        <dsp:cNvSpPr/>
      </dsp:nvSpPr>
      <dsp:spPr>
        <a:xfrm>
          <a:off x="2216916" y="1317891"/>
          <a:ext cx="835820" cy="522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Estadístico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(INEC)</a:t>
          </a:r>
        </a:p>
      </dsp:txBody>
      <dsp:txXfrm>
        <a:off x="2232216" y="1333191"/>
        <a:ext cx="805220" cy="491787"/>
      </dsp:txXfrm>
    </dsp:sp>
    <dsp:sp modelId="{84EB9BA9-C4EA-41A9-87C4-4F3610FB77B1}">
      <dsp:nvSpPr>
        <dsp:cNvPr id="0" name=""/>
        <dsp:cNvSpPr/>
      </dsp:nvSpPr>
      <dsp:spPr>
        <a:xfrm>
          <a:off x="1564971" y="522503"/>
          <a:ext cx="651945" cy="17095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9566"/>
              </a:lnTo>
              <a:lnTo>
                <a:pt x="651945" y="170956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472625-A753-4C13-858B-EBCCB1A0A44D}">
      <dsp:nvSpPr>
        <dsp:cNvPr id="0" name=""/>
        <dsp:cNvSpPr/>
      </dsp:nvSpPr>
      <dsp:spPr>
        <a:xfrm>
          <a:off x="2216916" y="1970876"/>
          <a:ext cx="835820" cy="522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Procesos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(INEC)</a:t>
          </a:r>
        </a:p>
      </dsp:txBody>
      <dsp:txXfrm>
        <a:off x="2232216" y="1986176"/>
        <a:ext cx="805220" cy="491787"/>
      </dsp:txXfrm>
    </dsp:sp>
    <dsp:sp modelId="{BFAE5C14-88AE-4BBA-B3AE-79374A119BE7}">
      <dsp:nvSpPr>
        <dsp:cNvPr id="0" name=""/>
        <dsp:cNvSpPr/>
      </dsp:nvSpPr>
      <dsp:spPr>
        <a:xfrm>
          <a:off x="1564971" y="522503"/>
          <a:ext cx="651945" cy="2339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9529"/>
              </a:lnTo>
              <a:lnTo>
                <a:pt x="651945" y="2339529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B80EE-F7CA-43D8-ABCB-4F0935E2218C}">
      <dsp:nvSpPr>
        <dsp:cNvPr id="0" name=""/>
        <dsp:cNvSpPr/>
      </dsp:nvSpPr>
      <dsp:spPr>
        <a:xfrm>
          <a:off x="2216916" y="2600839"/>
          <a:ext cx="835820" cy="522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Informático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 (INEC)</a:t>
          </a:r>
        </a:p>
      </dsp:txBody>
      <dsp:txXfrm>
        <a:off x="2232216" y="2616139"/>
        <a:ext cx="805220" cy="491787"/>
      </dsp:txXfrm>
    </dsp:sp>
    <dsp:sp modelId="{58A6A181-E514-414F-A4A5-0E45BE792967}">
      <dsp:nvSpPr>
        <dsp:cNvPr id="0" name=""/>
        <dsp:cNvSpPr/>
      </dsp:nvSpPr>
      <dsp:spPr>
        <a:xfrm>
          <a:off x="1564971" y="522503"/>
          <a:ext cx="664465" cy="2972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2065"/>
              </a:lnTo>
              <a:lnTo>
                <a:pt x="664465" y="297206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814D52-5D0F-4271-8547-995A0E7483E4}">
      <dsp:nvSpPr>
        <dsp:cNvPr id="0" name=""/>
        <dsp:cNvSpPr/>
      </dsp:nvSpPr>
      <dsp:spPr>
        <a:xfrm>
          <a:off x="2229437" y="3265155"/>
          <a:ext cx="844153" cy="458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/>
            <a:t>Supervisor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/>
            <a:t>(INEC)</a:t>
          </a:r>
        </a:p>
      </dsp:txBody>
      <dsp:txXfrm>
        <a:off x="2242876" y="3278594"/>
        <a:ext cx="817275" cy="431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0F497B-4E22-470F-93FA-10C8D4E5F784}">
      <dsp:nvSpPr>
        <dsp:cNvPr id="0" name=""/>
        <dsp:cNvSpPr/>
      </dsp:nvSpPr>
      <dsp:spPr>
        <a:xfrm>
          <a:off x="1346265" y="115"/>
          <a:ext cx="2187060" cy="522387"/>
        </a:xfrm>
        <a:prstGeom prst="roundRect">
          <a:avLst>
            <a:gd name="adj" fmla="val 10000"/>
          </a:avLst>
        </a:prstGeom>
        <a:solidFill>
          <a:srgbClr val="6E6E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b="1" kern="1200" dirty="0"/>
            <a:t>Operaciones del INEC</a:t>
          </a:r>
        </a:p>
      </dsp:txBody>
      <dsp:txXfrm>
        <a:off x="1361565" y="15415"/>
        <a:ext cx="2156460" cy="491787"/>
      </dsp:txXfrm>
    </dsp:sp>
    <dsp:sp modelId="{56F666D9-1EA3-43F4-A2D8-5F1A7C998C00}">
      <dsp:nvSpPr>
        <dsp:cNvPr id="0" name=""/>
        <dsp:cNvSpPr/>
      </dsp:nvSpPr>
      <dsp:spPr>
        <a:xfrm>
          <a:off x="1564971" y="522503"/>
          <a:ext cx="651945" cy="4035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3596"/>
              </a:lnTo>
              <a:lnTo>
                <a:pt x="651945" y="40359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BEF309-6B69-4FD4-9F1B-DFBD62888DC4}">
      <dsp:nvSpPr>
        <dsp:cNvPr id="0" name=""/>
        <dsp:cNvSpPr/>
      </dsp:nvSpPr>
      <dsp:spPr>
        <a:xfrm>
          <a:off x="2216916" y="664906"/>
          <a:ext cx="879065" cy="522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Temático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(externo)</a:t>
          </a:r>
        </a:p>
      </dsp:txBody>
      <dsp:txXfrm>
        <a:off x="2232216" y="680206"/>
        <a:ext cx="848465" cy="491787"/>
      </dsp:txXfrm>
    </dsp:sp>
    <dsp:sp modelId="{C375F442-D56D-43F8-89CA-BFB318D8945C}">
      <dsp:nvSpPr>
        <dsp:cNvPr id="0" name=""/>
        <dsp:cNvSpPr/>
      </dsp:nvSpPr>
      <dsp:spPr>
        <a:xfrm>
          <a:off x="1564971" y="522503"/>
          <a:ext cx="651945" cy="1056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6581"/>
              </a:lnTo>
              <a:lnTo>
                <a:pt x="651945" y="1056581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3F55E6-4515-4EA3-B97A-FCC157B9A059}">
      <dsp:nvSpPr>
        <dsp:cNvPr id="0" name=""/>
        <dsp:cNvSpPr/>
      </dsp:nvSpPr>
      <dsp:spPr>
        <a:xfrm>
          <a:off x="2216916" y="1317891"/>
          <a:ext cx="835820" cy="522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Estadístico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(externo)</a:t>
          </a:r>
        </a:p>
      </dsp:txBody>
      <dsp:txXfrm>
        <a:off x="2232216" y="1333191"/>
        <a:ext cx="805220" cy="491787"/>
      </dsp:txXfrm>
    </dsp:sp>
    <dsp:sp modelId="{84EB9BA9-C4EA-41A9-87C4-4F3610FB77B1}">
      <dsp:nvSpPr>
        <dsp:cNvPr id="0" name=""/>
        <dsp:cNvSpPr/>
      </dsp:nvSpPr>
      <dsp:spPr>
        <a:xfrm>
          <a:off x="1564971" y="522503"/>
          <a:ext cx="651945" cy="17095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9566"/>
              </a:lnTo>
              <a:lnTo>
                <a:pt x="651945" y="170956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472625-A753-4C13-858B-EBCCB1A0A44D}">
      <dsp:nvSpPr>
        <dsp:cNvPr id="0" name=""/>
        <dsp:cNvSpPr/>
      </dsp:nvSpPr>
      <dsp:spPr>
        <a:xfrm>
          <a:off x="2216916" y="1970876"/>
          <a:ext cx="835820" cy="522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Procesos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(externo)</a:t>
          </a:r>
        </a:p>
      </dsp:txBody>
      <dsp:txXfrm>
        <a:off x="2232216" y="1986176"/>
        <a:ext cx="805220" cy="491787"/>
      </dsp:txXfrm>
    </dsp:sp>
    <dsp:sp modelId="{BFAE5C14-88AE-4BBA-B3AE-79374A119BE7}">
      <dsp:nvSpPr>
        <dsp:cNvPr id="0" name=""/>
        <dsp:cNvSpPr/>
      </dsp:nvSpPr>
      <dsp:spPr>
        <a:xfrm>
          <a:off x="1564971" y="522503"/>
          <a:ext cx="651945" cy="2339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9529"/>
              </a:lnTo>
              <a:lnTo>
                <a:pt x="651945" y="2339529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B80EE-F7CA-43D8-ABCB-4F0935E2218C}">
      <dsp:nvSpPr>
        <dsp:cNvPr id="0" name=""/>
        <dsp:cNvSpPr/>
      </dsp:nvSpPr>
      <dsp:spPr>
        <a:xfrm>
          <a:off x="2216916" y="2600839"/>
          <a:ext cx="835820" cy="522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Informático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 (externo)</a:t>
          </a:r>
        </a:p>
      </dsp:txBody>
      <dsp:txXfrm>
        <a:off x="2232216" y="2616139"/>
        <a:ext cx="805220" cy="491787"/>
      </dsp:txXfrm>
    </dsp:sp>
    <dsp:sp modelId="{58A6A181-E514-414F-A4A5-0E45BE792967}">
      <dsp:nvSpPr>
        <dsp:cNvPr id="0" name=""/>
        <dsp:cNvSpPr/>
      </dsp:nvSpPr>
      <dsp:spPr>
        <a:xfrm>
          <a:off x="1564971" y="522503"/>
          <a:ext cx="664465" cy="2972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2065"/>
              </a:lnTo>
              <a:lnTo>
                <a:pt x="664465" y="297206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814D52-5D0F-4271-8547-995A0E7483E4}">
      <dsp:nvSpPr>
        <dsp:cNvPr id="0" name=""/>
        <dsp:cNvSpPr/>
      </dsp:nvSpPr>
      <dsp:spPr>
        <a:xfrm>
          <a:off x="2229437" y="3265155"/>
          <a:ext cx="844153" cy="458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/>
            <a:t>Equipo base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/>
            <a:t>(INEC)</a:t>
          </a:r>
        </a:p>
      </dsp:txBody>
      <dsp:txXfrm>
        <a:off x="2242876" y="3278594"/>
        <a:ext cx="817275" cy="4319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14C31-0279-41D7-90D1-7E8BB6B2425D}">
      <dsp:nvSpPr>
        <dsp:cNvPr id="0" name=""/>
        <dsp:cNvSpPr/>
      </dsp:nvSpPr>
      <dsp:spPr>
        <a:xfrm>
          <a:off x="1374" y="0"/>
          <a:ext cx="2680009" cy="50347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64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50" b="1" kern="1200" dirty="0">
            <a:solidFill>
              <a:srgbClr val="6E6E7C"/>
            </a:solidFill>
            <a:latin typeface="+mj-lt"/>
            <a:cs typeface="Arial" panose="020B0604020202020204" pitchFamily="34" charset="0"/>
          </a:endParaRPr>
        </a:p>
      </dsp:txBody>
      <dsp:txXfrm>
        <a:off x="1374" y="0"/>
        <a:ext cx="2554140" cy="503476"/>
      </dsp:txXfrm>
    </dsp:sp>
    <dsp:sp modelId="{454AB460-D15C-4244-B331-AB7AB40D2060}">
      <dsp:nvSpPr>
        <dsp:cNvPr id="0" name=""/>
        <dsp:cNvSpPr/>
      </dsp:nvSpPr>
      <dsp:spPr>
        <a:xfrm>
          <a:off x="2145382" y="0"/>
          <a:ext cx="2680009" cy="50347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64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50" b="1" kern="1200" dirty="0">
            <a:solidFill>
              <a:srgbClr val="6E6E7C"/>
            </a:solidFill>
            <a:latin typeface="+mj-lt"/>
            <a:cs typeface="Arial" panose="020B0604020202020204" pitchFamily="34" charset="0"/>
          </a:endParaRPr>
        </a:p>
      </dsp:txBody>
      <dsp:txXfrm>
        <a:off x="2397120" y="0"/>
        <a:ext cx="2176533" cy="503476"/>
      </dsp:txXfrm>
    </dsp:sp>
    <dsp:sp modelId="{3C61486B-2C5E-4137-8C86-577D6B2160F9}">
      <dsp:nvSpPr>
        <dsp:cNvPr id="0" name=""/>
        <dsp:cNvSpPr/>
      </dsp:nvSpPr>
      <dsp:spPr>
        <a:xfrm>
          <a:off x="4289389" y="0"/>
          <a:ext cx="2680009" cy="50347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50" b="1" kern="1200" dirty="0">
            <a:solidFill>
              <a:srgbClr val="6E6E7C"/>
            </a:solidFill>
            <a:latin typeface="+mj-lt"/>
            <a:cs typeface="Arial" panose="020B0604020202020204" pitchFamily="34" charset="0"/>
          </a:endParaRPr>
        </a:p>
      </dsp:txBody>
      <dsp:txXfrm>
        <a:off x="4541127" y="0"/>
        <a:ext cx="2176533" cy="503476"/>
      </dsp:txXfrm>
    </dsp:sp>
    <dsp:sp modelId="{6012EF93-E480-4BF7-884A-A8F23D1E05A1}">
      <dsp:nvSpPr>
        <dsp:cNvPr id="0" name=""/>
        <dsp:cNvSpPr/>
      </dsp:nvSpPr>
      <dsp:spPr>
        <a:xfrm>
          <a:off x="6433397" y="0"/>
          <a:ext cx="2680009" cy="50347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64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50" b="1" kern="1200" dirty="0">
            <a:solidFill>
              <a:srgbClr val="6E6E7C"/>
            </a:solidFill>
            <a:latin typeface="+mj-lt"/>
            <a:cs typeface="Arial" panose="020B0604020202020204" pitchFamily="34" charset="0"/>
          </a:endParaRPr>
        </a:p>
      </dsp:txBody>
      <dsp:txXfrm>
        <a:off x="6685135" y="0"/>
        <a:ext cx="2176533" cy="503476"/>
      </dsp:txXfrm>
    </dsp:sp>
    <dsp:sp modelId="{D23083D5-E05F-472F-81E8-5FB3819E3E55}">
      <dsp:nvSpPr>
        <dsp:cNvPr id="0" name=""/>
        <dsp:cNvSpPr/>
      </dsp:nvSpPr>
      <dsp:spPr>
        <a:xfrm>
          <a:off x="8577405" y="0"/>
          <a:ext cx="2680009" cy="50347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64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5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5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829143" y="0"/>
        <a:ext cx="2176533" cy="503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D4BBE-CE86-6B49-AC2E-27AA863BA074}" type="datetimeFigureOut">
              <a:rPr lang="es-EC" smtClean="0"/>
              <a:t>25/8/2022</a:t>
            </a:fld>
            <a:endParaRPr lang="es-EC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578A4-7E9F-C242-AAAF-C8A3C9831E10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47814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401694C-DF5E-CF40-A072-E42A763FDA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D04D135-6A91-B14F-AADA-F6A21868AA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7702" y="1653670"/>
            <a:ext cx="6376748" cy="185441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400" b="1">
                <a:solidFill>
                  <a:srgbClr val="646482"/>
                </a:solidFill>
              </a:defRPr>
            </a:lvl1pPr>
          </a:lstStyle>
          <a:p>
            <a:r>
              <a:rPr lang="es-EC" dirty="0"/>
              <a:t>Título de la</a:t>
            </a:r>
            <a:br>
              <a:rPr lang="es-EC" dirty="0"/>
            </a:br>
            <a:r>
              <a:rPr lang="es-EC" dirty="0"/>
              <a:t>presentación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C0002B-CB7D-FA4D-B9DD-6A7C5A2F77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7702" y="3621368"/>
            <a:ext cx="5312990" cy="57524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64648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Agregar subtítulo</a:t>
            </a:r>
            <a:endParaRPr lang="es-EC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CC0CD9F-F166-EF4A-A66C-481F939CCD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7702" y="4441825"/>
            <a:ext cx="2285238" cy="481013"/>
          </a:xfrm>
          <a:prstGeom prst="roundRect">
            <a:avLst>
              <a:gd name="adj" fmla="val 50000"/>
            </a:avLst>
          </a:prstGeom>
          <a:solidFill>
            <a:srgbClr val="0064FF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419" dirty="0"/>
              <a:t>Mes, año</a:t>
            </a:r>
          </a:p>
        </p:txBody>
      </p:sp>
    </p:spTree>
    <p:extLst>
      <p:ext uri="{BB962C8B-B14F-4D97-AF65-F5344CB8AC3E}">
        <p14:creationId xmlns:p14="http://schemas.microsoft.com/office/powerpoint/2010/main" val="142369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7587F1A-3C8D-0640-981D-DAC840BFCA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97BE1BF-79F0-1B44-AE84-19BDF22734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0660" y="2421497"/>
            <a:ext cx="7077694" cy="957087"/>
          </a:xfrm>
        </p:spPr>
        <p:txBody>
          <a:bodyPr anchor="ctr">
            <a:normAutofit/>
          </a:bodyPr>
          <a:lstStyle>
            <a:lvl1pPr algn="l">
              <a:defRPr sz="5000" b="1">
                <a:solidFill>
                  <a:srgbClr val="646482"/>
                </a:solidFill>
              </a:defRPr>
            </a:lvl1pPr>
          </a:lstStyle>
          <a:p>
            <a:r>
              <a:rPr lang="es-ES" dirty="0"/>
              <a:t>Modificar título</a:t>
            </a:r>
            <a:endParaRPr lang="es-EC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6DA108-CC64-8041-9CE8-6611CB1CF7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0907" y="3535606"/>
            <a:ext cx="7077075" cy="628650"/>
          </a:xfrm>
        </p:spPr>
        <p:txBody>
          <a:bodyPr anchor="ctr"/>
          <a:lstStyle>
            <a:lvl1pPr marL="0" indent="0">
              <a:buNone/>
              <a:defRPr>
                <a:solidFill>
                  <a:srgbClr val="646482"/>
                </a:solidFill>
              </a:defRPr>
            </a:lvl1pPr>
          </a:lstStyle>
          <a:p>
            <a:r>
              <a:rPr lang="es-ES" dirty="0"/>
              <a:t>Modificar subtítulo</a:t>
            </a:r>
            <a:endParaRPr lang="es-419" dirty="0"/>
          </a:p>
        </p:txBody>
      </p:sp>
      <p:sp>
        <p:nvSpPr>
          <p:cNvPr id="9" name="Marcador de texto 5">
            <a:extLst>
              <a:ext uri="{FF2B5EF4-FFF2-40B4-BE49-F238E27FC236}">
                <a16:creationId xmlns:a16="http://schemas.microsoft.com/office/drawing/2014/main" id="{845A3B74-2F20-E844-96A2-3B63EA78F5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0660" y="1109299"/>
            <a:ext cx="2012930" cy="1145056"/>
          </a:xfrm>
        </p:spPr>
        <p:txBody>
          <a:bodyPr>
            <a:noAutofit/>
          </a:bodyPr>
          <a:lstStyle>
            <a:lvl1pPr marL="0" indent="0" algn="ctr">
              <a:buNone/>
              <a:defRPr sz="8000" b="1">
                <a:solidFill>
                  <a:srgbClr val="0064FF"/>
                </a:solidFill>
              </a:defRPr>
            </a:lvl1pPr>
          </a:lstStyle>
          <a:p>
            <a:r>
              <a:rPr lang="es-ES" dirty="0"/>
              <a:t>01.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531139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B6347D3-1B44-DB40-9A5D-DF538A513A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2E9B1DB-9A94-3A40-9F4B-28F59CED0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1635204" y="3744318"/>
            <a:ext cx="3690256" cy="1141754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Contenido</a:t>
            </a:r>
            <a:endParaRPr lang="es-419" dirty="0"/>
          </a:p>
        </p:txBody>
      </p:sp>
      <p:sp>
        <p:nvSpPr>
          <p:cNvPr id="4" name="Marcador de texto 5">
            <a:extLst>
              <a:ext uri="{FF2B5EF4-FFF2-40B4-BE49-F238E27FC236}">
                <a16:creationId xmlns:a16="http://schemas.microsoft.com/office/drawing/2014/main" id="{4970AD63-F706-8342-8F7E-663518769F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32733" y="6311529"/>
            <a:ext cx="842962" cy="534596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B4B4C8"/>
                </a:solidFill>
              </a:defRPr>
            </a:lvl1pPr>
          </a:lstStyle>
          <a:p>
            <a:r>
              <a:rPr lang="es-ES" dirty="0"/>
              <a:t>01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323168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9DE6FB3-6D8A-A847-ABFF-135A8D48CD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D6AF7B-4823-A647-B98C-1B8371BC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832" y="432878"/>
            <a:ext cx="7227771" cy="530024"/>
          </a:xfrm>
        </p:spPr>
        <p:txBody>
          <a:bodyPr>
            <a:normAutofit/>
          </a:bodyPr>
          <a:lstStyle>
            <a:lvl1pPr>
              <a:defRPr sz="3000" b="1">
                <a:solidFill>
                  <a:srgbClr val="646482"/>
                </a:solidFill>
              </a:defRPr>
            </a:lvl1pPr>
          </a:lstStyle>
          <a:p>
            <a:r>
              <a:rPr lang="es-ES" dirty="0"/>
              <a:t>Haga clic para modificar</a:t>
            </a:r>
            <a:endParaRPr lang="es-EC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2C26F9-496F-4C4E-8339-48DE417244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7832" y="998527"/>
            <a:ext cx="7227614" cy="499155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rgbClr val="646482"/>
                </a:solidFill>
              </a:defRPr>
            </a:lvl1pPr>
          </a:lstStyle>
          <a:p>
            <a:r>
              <a:rPr lang="es-ES" dirty="0"/>
              <a:t>Haga clic para modificar</a:t>
            </a:r>
            <a:endParaRPr lang="es-419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0D8D9E4-ED4C-EB45-8C46-72E5DBAB40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32733" y="6311529"/>
            <a:ext cx="842962" cy="534596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B4B4C8"/>
                </a:solidFill>
              </a:defRPr>
            </a:lvl1pPr>
          </a:lstStyle>
          <a:p>
            <a:r>
              <a:rPr lang="es-ES" dirty="0"/>
              <a:t>01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861351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BDD29F2-EF0B-4347-9278-8857A52A5B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76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C82C9D5-7EBB-B246-ABB9-5DCE94B35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Marcador de texto 12">
            <a:extLst>
              <a:ext uri="{FF2B5EF4-FFF2-40B4-BE49-F238E27FC236}">
                <a16:creationId xmlns:a16="http://schemas.microsoft.com/office/drawing/2014/main" id="{5AA863C6-E4BB-7246-8E29-38C1A6D523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83969" y="6289632"/>
            <a:ext cx="728662" cy="457629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01</a:t>
            </a:r>
            <a:endParaRPr lang="es-419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C9CBE2A-EBFB-4944-88A3-35657EA95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1635204" y="3744318"/>
            <a:ext cx="3690256" cy="1141754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s-419" dirty="0"/>
              <a:t>Contenido</a:t>
            </a:r>
          </a:p>
        </p:txBody>
      </p:sp>
    </p:spTree>
    <p:extLst>
      <p:ext uri="{BB962C8B-B14F-4D97-AF65-F5344CB8AC3E}">
        <p14:creationId xmlns:p14="http://schemas.microsoft.com/office/powerpoint/2010/main" val="795194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FFA344-97B1-2E42-9322-C455A09C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49D5DD-1BDF-D242-9FCC-33931EADF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8C3082-503C-2949-9FE2-4BE9395DF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09197-C62B-E041-B7A6-078879F8728D}" type="datetimeFigureOut">
              <a:rPr lang="es-EC" smtClean="0"/>
              <a:t>25/8/2022</a:t>
            </a:fld>
            <a:endParaRPr lang="es-EC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9FE301-8AFC-C744-B8C1-DE8A5B747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F974DB-B6FD-6D46-8745-1BB4CB07D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9FF70-6B49-2041-A5E1-3A534BD2F87D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15575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5" r:id="rId3"/>
    <p:sldLayoutId id="2147483650" r:id="rId4"/>
    <p:sldLayoutId id="2147483654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F96B60-8D8D-4547-B967-A61BFDE49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3012" y="2630547"/>
            <a:ext cx="6376748" cy="1854417"/>
          </a:xfrm>
        </p:spPr>
        <p:txBody>
          <a:bodyPr>
            <a:noAutofit/>
          </a:bodyPr>
          <a:lstStyle/>
          <a:p>
            <a:r>
              <a:rPr lang="es-ES" sz="3200" dirty="0" smtClean="0"/>
              <a:t>Actualización: Norma </a:t>
            </a:r>
            <a:r>
              <a:rPr lang="es-ES" sz="3200" dirty="0"/>
              <a:t>Técnica del Sistema de Certificación de la Calidad de las Operaciones </a:t>
            </a:r>
            <a:r>
              <a:rPr lang="es-ES" sz="3200" dirty="0" smtClean="0"/>
              <a:t>Estadísticas</a:t>
            </a:r>
            <a:endParaRPr lang="es-ES_tradnl" sz="32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A827C14-273D-A445-B56D-E156B85860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012" y="4922838"/>
            <a:ext cx="2285238" cy="481013"/>
          </a:xfrm>
        </p:spPr>
        <p:txBody>
          <a:bodyPr>
            <a:normAutofit fontScale="77500" lnSpcReduction="20000"/>
          </a:bodyPr>
          <a:lstStyle/>
          <a:p>
            <a:r>
              <a:rPr lang="es-ES_tradnl" dirty="0"/>
              <a:t>Agosto, 2022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42371B1-B899-3046-9B04-21F2D709A230}"/>
              </a:ext>
            </a:extLst>
          </p:cNvPr>
          <p:cNvSpPr/>
          <p:nvPr/>
        </p:nvSpPr>
        <p:spPr>
          <a:xfrm>
            <a:off x="966763" y="1810485"/>
            <a:ext cx="335280" cy="382189"/>
          </a:xfrm>
          <a:prstGeom prst="rect">
            <a:avLst/>
          </a:prstGeom>
          <a:pattFill prst="wdUpDiag">
            <a:fgClr>
              <a:srgbClr val="0064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5983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4">
            <a:extLst>
              <a:ext uri="{FF2B5EF4-FFF2-40B4-BE49-F238E27FC236}">
                <a16:creationId xmlns:a16="http://schemas.microsoft.com/office/drawing/2014/main" id="{0019CEED-FEDB-1046-9EB8-C69255FD7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1B22B49D-2316-444F-BF97-D71D8E15D3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419" dirty="0"/>
              <a:t>02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5F1BE8-5AA2-C94B-8F42-4D1262525EE2}"/>
              </a:ext>
            </a:extLst>
          </p:cNvPr>
          <p:cNvSpPr txBox="1"/>
          <p:nvPr/>
        </p:nvSpPr>
        <p:spPr>
          <a:xfrm>
            <a:off x="4674973" y="1561661"/>
            <a:ext cx="807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ln w="12700">
                  <a:solidFill>
                    <a:srgbClr val="0064FF"/>
                  </a:solidFill>
                </a:ln>
                <a:noFill/>
              </a:rPr>
              <a:t>01</a:t>
            </a:r>
          </a:p>
        </p:txBody>
      </p:sp>
      <p:sp>
        <p:nvSpPr>
          <p:cNvPr id="4" name="Triángulo 3">
            <a:extLst>
              <a:ext uri="{FF2B5EF4-FFF2-40B4-BE49-F238E27FC236}">
                <a16:creationId xmlns:a16="http://schemas.microsoft.com/office/drawing/2014/main" id="{88425043-F7AD-8F4D-96F6-250427470D1F}"/>
              </a:ext>
            </a:extLst>
          </p:cNvPr>
          <p:cNvSpPr/>
          <p:nvPr/>
        </p:nvSpPr>
        <p:spPr>
          <a:xfrm rot="5400000">
            <a:off x="5632428" y="1834396"/>
            <a:ext cx="188403" cy="162416"/>
          </a:xfrm>
          <a:prstGeom prst="triangle">
            <a:avLst/>
          </a:prstGeom>
          <a:solidFill>
            <a:schemeClr val="bg1">
              <a:alpha val="49804"/>
            </a:schemeClr>
          </a:solidFill>
          <a:ln w="12700" cap="rnd">
            <a:solidFill>
              <a:srgbClr val="0064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7DD7AF0-4E04-DF41-95B4-41C26AF023F1}"/>
              </a:ext>
            </a:extLst>
          </p:cNvPr>
          <p:cNvSpPr txBox="1"/>
          <p:nvPr/>
        </p:nvSpPr>
        <p:spPr>
          <a:xfrm>
            <a:off x="6096000" y="1500105"/>
            <a:ext cx="5052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>
                <a:ln w="12700">
                  <a:noFill/>
                </a:ln>
                <a:solidFill>
                  <a:srgbClr val="6E6E7C"/>
                </a:solidFill>
              </a:rPr>
              <a:t>Antecedentes y fortalecimiento del Sistema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B9A4C1-957E-3547-848D-A19C79DDABB3}"/>
              </a:ext>
            </a:extLst>
          </p:cNvPr>
          <p:cNvSpPr txBox="1"/>
          <p:nvPr/>
        </p:nvSpPr>
        <p:spPr>
          <a:xfrm>
            <a:off x="4674973" y="2698483"/>
            <a:ext cx="807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ln w="12700">
                  <a:solidFill>
                    <a:srgbClr val="0064FF"/>
                  </a:solidFill>
                </a:ln>
                <a:noFill/>
              </a:rPr>
              <a:t>02</a:t>
            </a:r>
          </a:p>
        </p:txBody>
      </p:sp>
      <p:sp>
        <p:nvSpPr>
          <p:cNvPr id="7" name="Triángulo 6">
            <a:extLst>
              <a:ext uri="{FF2B5EF4-FFF2-40B4-BE49-F238E27FC236}">
                <a16:creationId xmlns:a16="http://schemas.microsoft.com/office/drawing/2014/main" id="{14F309C4-D389-FB4E-81EC-D658475F563A}"/>
              </a:ext>
            </a:extLst>
          </p:cNvPr>
          <p:cNvSpPr/>
          <p:nvPr/>
        </p:nvSpPr>
        <p:spPr>
          <a:xfrm rot="5400000">
            <a:off x="5632428" y="2971218"/>
            <a:ext cx="188403" cy="162416"/>
          </a:xfrm>
          <a:prstGeom prst="triangle">
            <a:avLst/>
          </a:prstGeom>
          <a:solidFill>
            <a:schemeClr val="bg1">
              <a:alpha val="49804"/>
            </a:schemeClr>
          </a:solidFill>
          <a:ln w="12700" cap="rnd">
            <a:solidFill>
              <a:srgbClr val="0064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3156B7-E1F3-2744-9C6F-6692B2BA5FFF}"/>
              </a:ext>
            </a:extLst>
          </p:cNvPr>
          <p:cNvSpPr txBox="1"/>
          <p:nvPr/>
        </p:nvSpPr>
        <p:spPr>
          <a:xfrm>
            <a:off x="6096000" y="2636927"/>
            <a:ext cx="5052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n w="12700">
                  <a:noFill/>
                </a:ln>
                <a:solidFill>
                  <a:srgbClr val="6E6E7C"/>
                </a:solidFill>
              </a:rPr>
              <a:t>Sistema de Certificación de la </a:t>
            </a:r>
            <a:r>
              <a:rPr lang="es-MX" sz="2400" dirty="0" smtClean="0">
                <a:ln w="12700">
                  <a:noFill/>
                </a:ln>
                <a:solidFill>
                  <a:srgbClr val="6E6E7C"/>
                </a:solidFill>
              </a:rPr>
              <a:t>Calidad</a:t>
            </a:r>
            <a:endParaRPr lang="es-EC" sz="2400" dirty="0">
              <a:ln w="12700">
                <a:noFill/>
              </a:ln>
              <a:solidFill>
                <a:srgbClr val="6E6E7C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0331916-8714-944F-A364-25627ECEC58B}"/>
              </a:ext>
            </a:extLst>
          </p:cNvPr>
          <p:cNvSpPr txBox="1"/>
          <p:nvPr/>
        </p:nvSpPr>
        <p:spPr>
          <a:xfrm>
            <a:off x="4674973" y="3835305"/>
            <a:ext cx="807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ln w="12700">
                  <a:solidFill>
                    <a:srgbClr val="0064FF"/>
                  </a:solidFill>
                </a:ln>
                <a:noFill/>
              </a:rPr>
              <a:t>03</a:t>
            </a:r>
          </a:p>
        </p:txBody>
      </p:sp>
      <p:sp>
        <p:nvSpPr>
          <p:cNvPr id="10" name="Triángulo 9">
            <a:extLst>
              <a:ext uri="{FF2B5EF4-FFF2-40B4-BE49-F238E27FC236}">
                <a16:creationId xmlns:a16="http://schemas.microsoft.com/office/drawing/2014/main" id="{E6CFD751-E133-614E-980A-E3045BFCFD43}"/>
              </a:ext>
            </a:extLst>
          </p:cNvPr>
          <p:cNvSpPr/>
          <p:nvPr/>
        </p:nvSpPr>
        <p:spPr>
          <a:xfrm rot="5400000">
            <a:off x="5632428" y="4108040"/>
            <a:ext cx="188403" cy="162416"/>
          </a:xfrm>
          <a:prstGeom prst="triangle">
            <a:avLst/>
          </a:prstGeom>
          <a:solidFill>
            <a:schemeClr val="bg1">
              <a:alpha val="49804"/>
            </a:schemeClr>
          </a:solidFill>
          <a:ln w="12700" cap="rnd">
            <a:solidFill>
              <a:srgbClr val="0064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D998EC9-15FB-BD40-84F7-CF6C63087E6D}"/>
              </a:ext>
            </a:extLst>
          </p:cNvPr>
          <p:cNvSpPr txBox="1"/>
          <p:nvPr/>
        </p:nvSpPr>
        <p:spPr>
          <a:xfrm>
            <a:off x="6096001" y="3958415"/>
            <a:ext cx="5052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>
                <a:ln w="12700">
                  <a:noFill/>
                </a:ln>
                <a:solidFill>
                  <a:srgbClr val="6E6E7C"/>
                </a:solidFill>
              </a:rPr>
              <a:t>Beneficios del Sistema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9E176BF-3477-784D-9A58-CFDD5CCCE81B}"/>
              </a:ext>
            </a:extLst>
          </p:cNvPr>
          <p:cNvSpPr txBox="1"/>
          <p:nvPr/>
        </p:nvSpPr>
        <p:spPr>
          <a:xfrm>
            <a:off x="4674973" y="4972127"/>
            <a:ext cx="807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ln w="12700">
                  <a:solidFill>
                    <a:srgbClr val="0064FF"/>
                  </a:solidFill>
                </a:ln>
                <a:noFill/>
              </a:rPr>
              <a:t>04</a:t>
            </a:r>
          </a:p>
        </p:txBody>
      </p:sp>
      <p:sp>
        <p:nvSpPr>
          <p:cNvPr id="13" name="Triángulo 12">
            <a:extLst>
              <a:ext uri="{FF2B5EF4-FFF2-40B4-BE49-F238E27FC236}">
                <a16:creationId xmlns:a16="http://schemas.microsoft.com/office/drawing/2014/main" id="{F7AE56B3-B6AD-3247-88D0-696D1542BCDB}"/>
              </a:ext>
            </a:extLst>
          </p:cNvPr>
          <p:cNvSpPr/>
          <p:nvPr/>
        </p:nvSpPr>
        <p:spPr>
          <a:xfrm rot="5400000">
            <a:off x="5632428" y="5244862"/>
            <a:ext cx="188403" cy="162416"/>
          </a:xfrm>
          <a:prstGeom prst="triangle">
            <a:avLst/>
          </a:prstGeom>
          <a:solidFill>
            <a:schemeClr val="bg1">
              <a:alpha val="49804"/>
            </a:schemeClr>
          </a:solidFill>
          <a:ln w="12700" cap="rnd">
            <a:solidFill>
              <a:srgbClr val="0064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C8DBB42-D9CF-6047-B8F6-A880A31C69F7}"/>
              </a:ext>
            </a:extLst>
          </p:cNvPr>
          <p:cNvSpPr txBox="1"/>
          <p:nvPr/>
        </p:nvSpPr>
        <p:spPr>
          <a:xfrm>
            <a:off x="6096000" y="4910571"/>
            <a:ext cx="5435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n w="12700">
                  <a:noFill/>
                </a:ln>
                <a:solidFill>
                  <a:srgbClr val="6E6E7C"/>
                </a:solidFill>
              </a:rPr>
              <a:t>Mejora continua mediante el Sistema de Certificación</a:t>
            </a:r>
            <a:endParaRPr lang="es-EC" sz="2400" dirty="0">
              <a:ln w="12700">
                <a:noFill/>
              </a:ln>
              <a:solidFill>
                <a:srgbClr val="6E6E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1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28CF86-5E53-B146-B274-DD6D7373FF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8205" y="1391623"/>
            <a:ext cx="9795590" cy="603978"/>
          </a:xfrm>
          <a:prstGeom prst="roundRect">
            <a:avLst>
              <a:gd name="adj" fmla="val 50000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txBody>
          <a:bodyPr>
            <a:noAutofit/>
          </a:bodyPr>
          <a:lstStyle/>
          <a:p>
            <a:pPr algn="ctr"/>
            <a:r>
              <a:rPr lang="es-EC" sz="1800" dirty="0" smtClean="0">
                <a:solidFill>
                  <a:srgbClr val="6E6E7C"/>
                </a:solidFill>
              </a:rPr>
              <a:t>Marco </a:t>
            </a:r>
            <a:r>
              <a:rPr lang="es-EC" sz="1800" dirty="0">
                <a:solidFill>
                  <a:srgbClr val="6E6E7C"/>
                </a:solidFill>
              </a:rPr>
              <a:t>normativo para </a:t>
            </a:r>
            <a:r>
              <a:rPr lang="es-EC" sz="1800" dirty="0" smtClean="0">
                <a:solidFill>
                  <a:srgbClr val="6E6E7C"/>
                </a:solidFill>
              </a:rPr>
              <a:t>la </a:t>
            </a:r>
            <a:r>
              <a:rPr lang="es-EC" sz="1800" dirty="0">
                <a:solidFill>
                  <a:srgbClr val="6E6E7C"/>
                </a:solidFill>
              </a:rPr>
              <a:t>ejecución </a:t>
            </a:r>
            <a:r>
              <a:rPr lang="es-EC" sz="1800" dirty="0" smtClean="0">
                <a:solidFill>
                  <a:srgbClr val="6E6E7C"/>
                </a:solidFill>
              </a:rPr>
              <a:t>Sistema </a:t>
            </a:r>
            <a:r>
              <a:rPr lang="es-EC" sz="1800" dirty="0">
                <a:solidFill>
                  <a:srgbClr val="6E6E7C"/>
                </a:solidFill>
              </a:rPr>
              <a:t>de Certificación de la </a:t>
            </a:r>
            <a:r>
              <a:rPr lang="es-EC" sz="1800" dirty="0" smtClean="0">
                <a:solidFill>
                  <a:srgbClr val="6E6E7C"/>
                </a:solidFill>
              </a:rPr>
              <a:t>Calidad</a:t>
            </a:r>
            <a:endParaRPr lang="es-419" sz="1800" dirty="0">
              <a:solidFill>
                <a:srgbClr val="6E6E7C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2781E00-D213-AF49-BABA-E4BB8552D5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032733" y="6242254"/>
            <a:ext cx="842962" cy="534596"/>
          </a:xfrm>
        </p:spPr>
        <p:txBody>
          <a:bodyPr/>
          <a:lstStyle/>
          <a:p>
            <a:r>
              <a:rPr lang="es-419" dirty="0"/>
              <a:t>03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FA4C31D-C907-5740-A4BF-F11002B1C5F6}"/>
              </a:ext>
            </a:extLst>
          </p:cNvPr>
          <p:cNvSpPr/>
          <p:nvPr/>
        </p:nvSpPr>
        <p:spPr>
          <a:xfrm>
            <a:off x="2184800" y="2220952"/>
            <a:ext cx="8808995" cy="113877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just"/>
            <a:r>
              <a:rPr lang="es-EC" sz="1700" dirty="0">
                <a:solidFill>
                  <a:srgbClr val="6E6E7C"/>
                </a:solidFill>
              </a:rPr>
              <a:t>Decreto Ejecutivo No. 77 de 2013: </a:t>
            </a:r>
            <a:r>
              <a:rPr lang="es-EC" sz="1700" b="1" dirty="0" smtClean="0">
                <a:solidFill>
                  <a:srgbClr val="6E6E7C"/>
                </a:solidFill>
              </a:rPr>
              <a:t>“</a:t>
            </a:r>
            <a:r>
              <a:rPr lang="es-EC" sz="1700" b="1" dirty="0">
                <a:solidFill>
                  <a:srgbClr val="6E6E7C"/>
                </a:solidFill>
              </a:rPr>
              <a:t>implementar un Sistema de Certificación</a:t>
            </a:r>
            <a:r>
              <a:rPr lang="es-EC" sz="1700" dirty="0">
                <a:solidFill>
                  <a:srgbClr val="6E6E7C"/>
                </a:solidFill>
              </a:rPr>
              <a:t> del cumplimiento de la normativa de producción estadística para las entidades sujetas al Sistema Estadístico Nacional, previo a otorgar el carácter de información estadística </a:t>
            </a:r>
            <a:r>
              <a:rPr lang="es-EC" sz="1700" dirty="0" smtClean="0">
                <a:solidFill>
                  <a:srgbClr val="6E6E7C"/>
                </a:solidFill>
              </a:rPr>
              <a:t>oficial”.</a:t>
            </a:r>
            <a:endParaRPr lang="es-ES" sz="1700" dirty="0">
              <a:solidFill>
                <a:srgbClr val="FF0000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6168902-AB07-9749-8673-0EA03969988A}"/>
              </a:ext>
            </a:extLst>
          </p:cNvPr>
          <p:cNvSpPr/>
          <p:nvPr/>
        </p:nvSpPr>
        <p:spPr>
          <a:xfrm>
            <a:off x="2184800" y="3574739"/>
            <a:ext cx="8808995" cy="113877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just"/>
            <a:r>
              <a:rPr lang="es-EC" sz="1700" dirty="0" smtClean="0">
                <a:solidFill>
                  <a:srgbClr val="6E6E7C"/>
                </a:solidFill>
              </a:rPr>
              <a:t>Resolución </a:t>
            </a:r>
            <a:r>
              <a:rPr lang="es-EC" sz="1700" dirty="0">
                <a:solidFill>
                  <a:srgbClr val="6E6E7C"/>
                </a:solidFill>
              </a:rPr>
              <a:t>No. </a:t>
            </a:r>
            <a:r>
              <a:rPr lang="es-EC" sz="1700" dirty="0" smtClean="0">
                <a:solidFill>
                  <a:srgbClr val="6E6E7C"/>
                </a:solidFill>
              </a:rPr>
              <a:t>005-INEC-DIJU-NT de 2014: norma </a:t>
            </a:r>
            <a:r>
              <a:rPr lang="es-EC" sz="1700" dirty="0">
                <a:solidFill>
                  <a:srgbClr val="6E6E7C"/>
                </a:solidFill>
              </a:rPr>
              <a:t>técnica del </a:t>
            </a:r>
            <a:r>
              <a:rPr lang="es-EC" sz="1700" b="1" dirty="0">
                <a:solidFill>
                  <a:srgbClr val="6E6E7C"/>
                </a:solidFill>
              </a:rPr>
              <a:t>Sistema de Certificación de la Calidad de las Operaciones </a:t>
            </a:r>
            <a:r>
              <a:rPr lang="es-EC" sz="1700" b="1" dirty="0" smtClean="0">
                <a:solidFill>
                  <a:srgbClr val="6E6E7C"/>
                </a:solidFill>
              </a:rPr>
              <a:t>Estadísticas.</a:t>
            </a:r>
            <a:endParaRPr lang="es-EC" sz="1700" b="1" dirty="0" smtClean="0">
              <a:solidFill>
                <a:srgbClr val="6E6E7C"/>
              </a:solidFill>
            </a:endParaRPr>
          </a:p>
          <a:p>
            <a:pPr lvl="0" algn="just"/>
            <a:endParaRPr lang="es-ES" sz="1700" b="1" dirty="0" smtClean="0">
              <a:solidFill>
                <a:srgbClr val="6E6E7C"/>
              </a:solidFill>
            </a:endParaRPr>
          </a:p>
          <a:p>
            <a:pPr lvl="0" algn="just"/>
            <a:r>
              <a:rPr lang="es-ES" sz="1700" b="1" dirty="0" smtClean="0">
                <a:solidFill>
                  <a:srgbClr val="6E6E7C"/>
                </a:solidFill>
              </a:rPr>
              <a:t>Resolución </a:t>
            </a:r>
            <a:r>
              <a:rPr lang="es-ES" sz="1700" b="1" dirty="0">
                <a:solidFill>
                  <a:srgbClr val="6E6E7C"/>
                </a:solidFill>
              </a:rPr>
              <a:t>No. </a:t>
            </a:r>
            <a:r>
              <a:rPr lang="es-ES" sz="1700" b="1" dirty="0" smtClean="0">
                <a:solidFill>
                  <a:srgbClr val="6E6E7C"/>
                </a:solidFill>
              </a:rPr>
              <a:t>002-DIREJ-DIJU-NT-2022: </a:t>
            </a:r>
            <a:r>
              <a:rPr lang="es-EC" sz="1700" dirty="0" smtClean="0">
                <a:solidFill>
                  <a:srgbClr val="6E6E7C"/>
                </a:solidFill>
              </a:rPr>
              <a:t>actualización </a:t>
            </a:r>
            <a:r>
              <a:rPr lang="es-EC" sz="1700" dirty="0">
                <a:solidFill>
                  <a:srgbClr val="6E6E7C"/>
                </a:solidFill>
              </a:rPr>
              <a:t>de la norma </a:t>
            </a:r>
            <a:r>
              <a:rPr lang="es-EC" sz="1700" dirty="0" smtClean="0">
                <a:solidFill>
                  <a:srgbClr val="6E6E7C"/>
                </a:solidFill>
              </a:rPr>
              <a:t>técnica.</a:t>
            </a:r>
            <a:endParaRPr lang="es-ES" sz="1700" b="1" dirty="0">
              <a:solidFill>
                <a:srgbClr val="6E6E7C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D749448-48C7-F246-AD70-BE74BF75BE56}"/>
              </a:ext>
            </a:extLst>
          </p:cNvPr>
          <p:cNvSpPr/>
          <p:nvPr/>
        </p:nvSpPr>
        <p:spPr>
          <a:xfrm>
            <a:off x="2223738" y="4865454"/>
            <a:ext cx="8808995" cy="181441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just"/>
            <a:r>
              <a:rPr lang="es-EC" sz="1700" dirty="0" smtClean="0">
                <a:solidFill>
                  <a:srgbClr val="6E6E7C"/>
                </a:solidFill>
              </a:rPr>
              <a:t>Implementación del </a:t>
            </a:r>
            <a:r>
              <a:rPr lang="es-EC" sz="1700" dirty="0">
                <a:solidFill>
                  <a:srgbClr val="6E6E7C"/>
                </a:solidFill>
              </a:rPr>
              <a:t>Sistema de Certificación de la </a:t>
            </a:r>
            <a:r>
              <a:rPr lang="es-EC" sz="1700" dirty="0" smtClean="0">
                <a:solidFill>
                  <a:srgbClr val="6E6E7C"/>
                </a:solidFill>
              </a:rPr>
              <a:t>Calidad: </a:t>
            </a:r>
            <a:r>
              <a:rPr lang="es-EC" sz="1700" b="1" dirty="0">
                <a:solidFill>
                  <a:srgbClr val="6E6E7C"/>
                </a:solidFill>
              </a:rPr>
              <a:t>desde el año 2014 </a:t>
            </a:r>
            <a:r>
              <a:rPr lang="es-EC" sz="1700" dirty="0">
                <a:solidFill>
                  <a:srgbClr val="6E6E7C"/>
                </a:solidFill>
              </a:rPr>
              <a:t>(39 procesos de </a:t>
            </a:r>
            <a:r>
              <a:rPr lang="es-EC" sz="1700" dirty="0" smtClean="0">
                <a:solidFill>
                  <a:srgbClr val="6E6E7C"/>
                </a:solidFill>
              </a:rPr>
              <a:t>certificación)</a:t>
            </a:r>
            <a:r>
              <a:rPr lang="es-EC" sz="1700" b="1" dirty="0" smtClean="0">
                <a:solidFill>
                  <a:srgbClr val="6E6E7C"/>
                </a:solidFill>
              </a:rPr>
              <a:t>.</a:t>
            </a:r>
          </a:p>
          <a:p>
            <a:pPr lvl="0" algn="just"/>
            <a:endParaRPr lang="es-EC" sz="1700" b="1" dirty="0" smtClean="0">
              <a:solidFill>
                <a:srgbClr val="6E6E7C"/>
              </a:solidFill>
            </a:endParaRPr>
          </a:p>
          <a:p>
            <a:pPr lvl="0" algn="just"/>
            <a:r>
              <a:rPr lang="es-EC" sz="1700" b="1" dirty="0" smtClean="0">
                <a:solidFill>
                  <a:srgbClr val="6E6E7C"/>
                </a:solidFill>
              </a:rPr>
              <a:t>¿Qué es? </a:t>
            </a:r>
            <a:r>
              <a:rPr lang="es-EC" sz="1700" dirty="0" smtClean="0">
                <a:solidFill>
                  <a:srgbClr val="6E6E7C"/>
                </a:solidFill>
              </a:rPr>
              <a:t>Proceso </a:t>
            </a:r>
            <a:r>
              <a:rPr lang="es-EC" sz="1700" dirty="0">
                <a:solidFill>
                  <a:srgbClr val="6E6E7C"/>
                </a:solidFill>
              </a:rPr>
              <a:t>de análisis integral de la producción estadística. </a:t>
            </a:r>
            <a:endParaRPr lang="es-EC" sz="1700" dirty="0" smtClean="0">
              <a:solidFill>
                <a:srgbClr val="6E6E7C"/>
              </a:solidFill>
            </a:endParaRPr>
          </a:p>
          <a:p>
            <a:pPr lvl="0" algn="just"/>
            <a:endParaRPr lang="es-EC" sz="1700" dirty="0" smtClean="0">
              <a:solidFill>
                <a:srgbClr val="6E6E7C"/>
              </a:solidFill>
            </a:endParaRPr>
          </a:p>
          <a:p>
            <a:pPr lvl="0" algn="just"/>
            <a:r>
              <a:rPr lang="es-EC" sz="1700" b="1" dirty="0" smtClean="0">
                <a:solidFill>
                  <a:srgbClr val="6E6E7C"/>
                </a:solidFill>
              </a:rPr>
              <a:t>¿Cuál es su finalidad? </a:t>
            </a:r>
            <a:r>
              <a:rPr lang="es-EC" sz="1700" dirty="0" smtClean="0">
                <a:solidFill>
                  <a:srgbClr val="6E6E7C"/>
                </a:solidFill>
              </a:rPr>
              <a:t>Verificar </a:t>
            </a:r>
            <a:r>
              <a:rPr lang="es-EC" sz="1700" dirty="0">
                <a:solidFill>
                  <a:srgbClr val="6E6E7C"/>
                </a:solidFill>
              </a:rPr>
              <a:t>el grado de cumplimiento del Código de Buenas Prácticas Estadísticas, Modelo de Producción Estadística</a:t>
            </a:r>
            <a:r>
              <a:rPr lang="es-EC" sz="1700" b="1" dirty="0">
                <a:solidFill>
                  <a:srgbClr val="6E6E7C"/>
                </a:solidFill>
              </a:rPr>
              <a:t> </a:t>
            </a:r>
            <a:r>
              <a:rPr lang="es-EC" sz="1700" dirty="0">
                <a:solidFill>
                  <a:srgbClr val="6E6E7C"/>
                </a:solidFill>
              </a:rPr>
              <a:t>y </a:t>
            </a:r>
            <a:r>
              <a:rPr lang="es-EC" sz="1700" dirty="0" smtClean="0">
                <a:solidFill>
                  <a:srgbClr val="6E6E7C"/>
                </a:solidFill>
              </a:rPr>
              <a:t> normativas </a:t>
            </a:r>
            <a:r>
              <a:rPr lang="es-EC" sz="1700" dirty="0">
                <a:solidFill>
                  <a:srgbClr val="6E6E7C"/>
                </a:solidFill>
              </a:rPr>
              <a:t>estadística. </a:t>
            </a:r>
            <a:endParaRPr lang="es-ES" sz="1700" dirty="0">
              <a:solidFill>
                <a:srgbClr val="6E6E7C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252D933-FCE9-2943-926A-AB8C8D061982}"/>
              </a:ext>
            </a:extLst>
          </p:cNvPr>
          <p:cNvSpPr txBox="1"/>
          <p:nvPr/>
        </p:nvSpPr>
        <p:spPr>
          <a:xfrm>
            <a:off x="1139321" y="2374839"/>
            <a:ext cx="1045479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419" sz="4800" b="1" dirty="0">
                <a:ln w="12700">
                  <a:solidFill>
                    <a:srgbClr val="0064FF"/>
                  </a:solidFill>
                </a:ln>
                <a:noFill/>
              </a:rPr>
              <a:t>01.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B9C1D68-B497-6641-9E1A-F98366418A86}"/>
              </a:ext>
            </a:extLst>
          </p:cNvPr>
          <p:cNvSpPr txBox="1"/>
          <p:nvPr/>
        </p:nvSpPr>
        <p:spPr>
          <a:xfrm>
            <a:off x="1139321" y="3740501"/>
            <a:ext cx="1045479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419" sz="4800" b="1" dirty="0">
                <a:ln w="12700">
                  <a:solidFill>
                    <a:srgbClr val="0064FF"/>
                  </a:solidFill>
                </a:ln>
                <a:noFill/>
              </a:rPr>
              <a:t>02.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5C1B0B8-55C0-B348-844D-CD3266ABB804}"/>
              </a:ext>
            </a:extLst>
          </p:cNvPr>
          <p:cNvSpPr txBox="1"/>
          <p:nvPr/>
        </p:nvSpPr>
        <p:spPr>
          <a:xfrm>
            <a:off x="1139321" y="5201166"/>
            <a:ext cx="1045479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419" sz="4800" b="1" dirty="0">
                <a:ln w="12700">
                  <a:solidFill>
                    <a:srgbClr val="0064FF"/>
                  </a:solidFill>
                </a:ln>
                <a:noFill/>
              </a:rPr>
              <a:t>03.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5A8D323-E320-AA46-BBC6-3D7CE4E0A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832" y="432878"/>
            <a:ext cx="7848038" cy="530024"/>
          </a:xfrm>
        </p:spPr>
        <p:txBody>
          <a:bodyPr>
            <a:noAutofit/>
          </a:bodyPr>
          <a:lstStyle/>
          <a:p>
            <a:r>
              <a:rPr lang="es-MX" sz="2700" dirty="0"/>
              <a:t>1. Antecedentes y fortalecimiento del Sistema</a:t>
            </a:r>
            <a:endParaRPr lang="es-419" sz="2700" dirty="0"/>
          </a:p>
        </p:txBody>
      </p:sp>
    </p:spTree>
    <p:extLst>
      <p:ext uri="{BB962C8B-B14F-4D97-AF65-F5344CB8AC3E}">
        <p14:creationId xmlns:p14="http://schemas.microsoft.com/office/powerpoint/2010/main" val="71426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B2529D-9DD2-5943-94B3-DAA0E7A31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832" y="432878"/>
            <a:ext cx="7848038" cy="530024"/>
          </a:xfrm>
        </p:spPr>
        <p:txBody>
          <a:bodyPr>
            <a:noAutofit/>
          </a:bodyPr>
          <a:lstStyle/>
          <a:p>
            <a:r>
              <a:rPr lang="es-MX" sz="2700" dirty="0"/>
              <a:t>1. Antecedentes y fortalecimiento del Sistema</a:t>
            </a:r>
            <a:endParaRPr lang="es-419" sz="27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19EB83-FD62-B340-8B37-DDC80633C4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419" dirty="0"/>
              <a:t>04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B34D594A-0B5E-4848-9E33-A66FD9BB02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8205" y="1460898"/>
            <a:ext cx="9795590" cy="603978"/>
          </a:xfrm>
          <a:prstGeom prst="roundRect">
            <a:avLst>
              <a:gd name="adj" fmla="val 50000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txBody>
          <a:bodyPr>
            <a:noAutofit/>
          </a:bodyPr>
          <a:lstStyle/>
          <a:p>
            <a:pPr algn="ctr"/>
            <a:r>
              <a:rPr lang="es-EC" sz="1800" dirty="0">
                <a:solidFill>
                  <a:schemeClr val="bg1">
                    <a:lumMod val="50000"/>
                  </a:schemeClr>
                </a:solidFill>
              </a:rPr>
              <a:t>Recomendaciones y experiencia para el </a:t>
            </a:r>
            <a:r>
              <a:rPr lang="es-EC" sz="1800" dirty="0" smtClean="0">
                <a:solidFill>
                  <a:schemeClr val="bg1">
                    <a:lumMod val="50000"/>
                  </a:schemeClr>
                </a:solidFill>
              </a:rPr>
              <a:t>fortalecimiento</a:t>
            </a:r>
            <a:endParaRPr lang="es-419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B2D61D42-09D3-3142-94C8-17BF1C49FC95}"/>
              </a:ext>
            </a:extLst>
          </p:cNvPr>
          <p:cNvSpPr/>
          <p:nvPr/>
        </p:nvSpPr>
        <p:spPr>
          <a:xfrm>
            <a:off x="2018805" y="2410692"/>
            <a:ext cx="2749557" cy="712520"/>
          </a:xfrm>
          <a:prstGeom prst="roundRect">
            <a:avLst>
              <a:gd name="adj" fmla="val 50000"/>
            </a:avLst>
          </a:prstGeom>
          <a:solidFill>
            <a:srgbClr val="00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2000" b="1" dirty="0">
                <a:latin typeface="Century Gothic" panose="020B0502020202020204" pitchFamily="34" charset="0"/>
              </a:rPr>
              <a:t>Recomendaciones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E6FA0432-C9A3-1441-B817-1773EB08DBBA}"/>
              </a:ext>
            </a:extLst>
          </p:cNvPr>
          <p:cNvSpPr/>
          <p:nvPr/>
        </p:nvSpPr>
        <p:spPr>
          <a:xfrm>
            <a:off x="2018805" y="3384467"/>
            <a:ext cx="2749557" cy="712520"/>
          </a:xfrm>
          <a:prstGeom prst="roundRect">
            <a:avLst>
              <a:gd name="adj" fmla="val 50000"/>
            </a:avLst>
          </a:prstGeom>
          <a:solidFill>
            <a:srgbClr val="00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2000" b="1" dirty="0">
                <a:latin typeface="Century Gothic" panose="020B0502020202020204" pitchFamily="34" charset="0"/>
              </a:rPr>
              <a:t>Experiencia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0A6332E0-95C0-4342-935B-3A074861FBB3}"/>
              </a:ext>
            </a:extLst>
          </p:cNvPr>
          <p:cNvSpPr/>
          <p:nvPr/>
        </p:nvSpPr>
        <p:spPr>
          <a:xfrm>
            <a:off x="2018805" y="4358242"/>
            <a:ext cx="2749557" cy="712520"/>
          </a:xfrm>
          <a:prstGeom prst="roundRect">
            <a:avLst>
              <a:gd name="adj" fmla="val 50000"/>
            </a:avLst>
          </a:prstGeom>
          <a:solidFill>
            <a:srgbClr val="00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2000" b="1" dirty="0">
                <a:latin typeface="Century Gothic" panose="020B0502020202020204" pitchFamily="34" charset="0"/>
              </a:rPr>
              <a:t>Reuniones</a:t>
            </a: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BEC820E3-9501-4E42-BE87-23391CFAAA8C}"/>
              </a:ext>
            </a:extLst>
          </p:cNvPr>
          <p:cNvSpPr/>
          <p:nvPr/>
        </p:nvSpPr>
        <p:spPr>
          <a:xfrm>
            <a:off x="2018805" y="5332017"/>
            <a:ext cx="2749557" cy="712520"/>
          </a:xfrm>
          <a:prstGeom prst="roundRect">
            <a:avLst>
              <a:gd name="adj" fmla="val 50000"/>
            </a:avLst>
          </a:prstGeom>
          <a:solidFill>
            <a:srgbClr val="00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latin typeface="Century Gothic" panose="020B0502020202020204" pitchFamily="34" charset="0"/>
              </a:rPr>
              <a:t>Talleres</a:t>
            </a: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24E0935-1703-DE43-A49E-16F9884DBE77}"/>
              </a:ext>
            </a:extLst>
          </p:cNvPr>
          <p:cNvSpPr txBox="1"/>
          <p:nvPr/>
        </p:nvSpPr>
        <p:spPr>
          <a:xfrm>
            <a:off x="5142572" y="2349400"/>
            <a:ext cx="5890161" cy="919579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700" dirty="0">
                <a:solidFill>
                  <a:srgbClr val="6E6E7C"/>
                </a:solidFill>
              </a:rPr>
              <a:t>Especialistas nacionales e internacionales, y organismos de NNUU, universidades, organismos de estadística, entre otros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84DC42F-F326-DB4D-8ABA-6ACA2693C1DE}"/>
              </a:ext>
            </a:extLst>
          </p:cNvPr>
          <p:cNvSpPr txBox="1"/>
          <p:nvPr/>
        </p:nvSpPr>
        <p:spPr>
          <a:xfrm>
            <a:off x="5142573" y="3323175"/>
            <a:ext cx="5890160" cy="919579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s-ES" sz="1700" dirty="0">
                <a:solidFill>
                  <a:srgbClr val="6E6E7C"/>
                </a:solidFill>
              </a:rPr>
              <a:t>Procesos de certificación de calidad estadística</a:t>
            </a:r>
          </a:p>
          <a:p>
            <a:pPr lvl="0" algn="ctr"/>
            <a:r>
              <a:rPr lang="es-ES" sz="1700" dirty="0">
                <a:solidFill>
                  <a:srgbClr val="6E6E7C"/>
                </a:solidFill>
              </a:rPr>
              <a:t>(39 operaciones estadísticas</a:t>
            </a:r>
            <a:br>
              <a:rPr lang="es-ES" sz="1700" dirty="0">
                <a:solidFill>
                  <a:srgbClr val="6E6E7C"/>
                </a:solidFill>
              </a:rPr>
            </a:br>
            <a:r>
              <a:rPr lang="es-ES" sz="1700" dirty="0">
                <a:solidFill>
                  <a:srgbClr val="6E6E7C"/>
                </a:solidFill>
              </a:rPr>
              <a:t>que han ingresado al proceso)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9A92D72-CCF9-F749-B4AA-050E568018DD}"/>
              </a:ext>
            </a:extLst>
          </p:cNvPr>
          <p:cNvSpPr txBox="1"/>
          <p:nvPr/>
        </p:nvSpPr>
        <p:spPr>
          <a:xfrm>
            <a:off x="5142572" y="4296950"/>
            <a:ext cx="5890162" cy="928062"/>
          </a:xfrm>
          <a:prstGeom prst="roundRect">
            <a:avLst>
              <a:gd name="adj" fmla="val 10549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1700" dirty="0" smtClean="0">
                <a:solidFill>
                  <a:srgbClr val="6E6E7C"/>
                </a:solidFill>
              </a:rPr>
              <a:t>Análisis </a:t>
            </a:r>
            <a:r>
              <a:rPr lang="es-419" sz="1700" dirty="0">
                <a:solidFill>
                  <a:srgbClr val="6E6E7C"/>
                </a:solidFill>
              </a:rPr>
              <a:t>sobre las fases y procesos a fortalecer entre la gestión de certificación y especialistas temáticos, procesos, estadísticas e informáticos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D298402-0599-AD43-9737-CD10B5413510}"/>
              </a:ext>
            </a:extLst>
          </p:cNvPr>
          <p:cNvSpPr txBox="1"/>
          <p:nvPr/>
        </p:nvSpPr>
        <p:spPr>
          <a:xfrm>
            <a:off x="5142573" y="5270725"/>
            <a:ext cx="5890160" cy="928062"/>
          </a:xfrm>
          <a:prstGeom prst="roundRect">
            <a:avLst>
              <a:gd name="adj" fmla="val 10549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1700" dirty="0">
                <a:solidFill>
                  <a:srgbClr val="6E6E7C"/>
                </a:solidFill>
              </a:rPr>
              <a:t>Evaluación y mejora continua para</a:t>
            </a:r>
            <a:br>
              <a:rPr lang="es-419" sz="1700" dirty="0">
                <a:solidFill>
                  <a:srgbClr val="6E6E7C"/>
                </a:solidFill>
              </a:rPr>
            </a:br>
            <a:r>
              <a:rPr lang="es-419" sz="1700" dirty="0">
                <a:solidFill>
                  <a:srgbClr val="6E6E7C"/>
                </a:solidFill>
              </a:rPr>
              <a:t>fortalecimiento del proceso y</a:t>
            </a:r>
            <a:br>
              <a:rPr lang="es-419" sz="1700" dirty="0">
                <a:solidFill>
                  <a:srgbClr val="6E6E7C"/>
                </a:solidFill>
              </a:rPr>
            </a:br>
            <a:r>
              <a:rPr lang="es-419" sz="1700" dirty="0">
                <a:solidFill>
                  <a:srgbClr val="6E6E7C"/>
                </a:solidFill>
              </a:rPr>
              <a:t>herramientas de evaluación</a:t>
            </a:r>
          </a:p>
        </p:txBody>
      </p:sp>
      <p:sp>
        <p:nvSpPr>
          <p:cNvPr id="14" name="Cheurón 13">
            <a:extLst>
              <a:ext uri="{FF2B5EF4-FFF2-40B4-BE49-F238E27FC236}">
                <a16:creationId xmlns:a16="http://schemas.microsoft.com/office/drawing/2014/main" id="{F4D03D13-4B67-C949-8AB7-80158B962D61}"/>
              </a:ext>
            </a:extLst>
          </p:cNvPr>
          <p:cNvSpPr/>
          <p:nvPr/>
        </p:nvSpPr>
        <p:spPr>
          <a:xfrm>
            <a:off x="4852187" y="2644272"/>
            <a:ext cx="206560" cy="245358"/>
          </a:xfrm>
          <a:prstGeom prst="chevron">
            <a:avLst/>
          </a:prstGeom>
          <a:solidFill>
            <a:srgbClr val="0064FF">
              <a:alpha val="2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>
              <a:solidFill>
                <a:schemeClr val="tx1"/>
              </a:solidFill>
            </a:endParaRPr>
          </a:p>
        </p:txBody>
      </p:sp>
      <p:sp>
        <p:nvSpPr>
          <p:cNvPr id="15" name="Cheurón 14">
            <a:extLst>
              <a:ext uri="{FF2B5EF4-FFF2-40B4-BE49-F238E27FC236}">
                <a16:creationId xmlns:a16="http://schemas.microsoft.com/office/drawing/2014/main" id="{630071CD-2DFE-4640-BE5C-ECA7271CC5FE}"/>
              </a:ext>
            </a:extLst>
          </p:cNvPr>
          <p:cNvSpPr/>
          <p:nvPr/>
        </p:nvSpPr>
        <p:spPr>
          <a:xfrm>
            <a:off x="4852187" y="3618048"/>
            <a:ext cx="206560" cy="245358"/>
          </a:xfrm>
          <a:prstGeom prst="chevron">
            <a:avLst/>
          </a:prstGeom>
          <a:solidFill>
            <a:srgbClr val="0064FF">
              <a:alpha val="2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>
              <a:solidFill>
                <a:schemeClr val="tx1"/>
              </a:solidFill>
            </a:endParaRPr>
          </a:p>
        </p:txBody>
      </p:sp>
      <p:sp>
        <p:nvSpPr>
          <p:cNvPr id="16" name="Cheurón 15">
            <a:extLst>
              <a:ext uri="{FF2B5EF4-FFF2-40B4-BE49-F238E27FC236}">
                <a16:creationId xmlns:a16="http://schemas.microsoft.com/office/drawing/2014/main" id="{CEA34414-55AF-184F-BF26-74D91961E70B}"/>
              </a:ext>
            </a:extLst>
          </p:cNvPr>
          <p:cNvSpPr/>
          <p:nvPr/>
        </p:nvSpPr>
        <p:spPr>
          <a:xfrm>
            <a:off x="4852187" y="4591824"/>
            <a:ext cx="206560" cy="245358"/>
          </a:xfrm>
          <a:prstGeom prst="chevron">
            <a:avLst/>
          </a:prstGeom>
          <a:solidFill>
            <a:srgbClr val="0064FF">
              <a:alpha val="2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>
              <a:solidFill>
                <a:schemeClr val="tx1"/>
              </a:solidFill>
            </a:endParaRPr>
          </a:p>
        </p:txBody>
      </p:sp>
      <p:sp>
        <p:nvSpPr>
          <p:cNvPr id="17" name="Cheurón 16">
            <a:extLst>
              <a:ext uri="{FF2B5EF4-FFF2-40B4-BE49-F238E27FC236}">
                <a16:creationId xmlns:a16="http://schemas.microsoft.com/office/drawing/2014/main" id="{A85E14DD-1184-FB41-8945-BD5D79E0919E}"/>
              </a:ext>
            </a:extLst>
          </p:cNvPr>
          <p:cNvSpPr/>
          <p:nvPr/>
        </p:nvSpPr>
        <p:spPr>
          <a:xfrm>
            <a:off x="4852187" y="5565600"/>
            <a:ext cx="206560" cy="245358"/>
          </a:xfrm>
          <a:prstGeom prst="chevron">
            <a:avLst/>
          </a:prstGeom>
          <a:solidFill>
            <a:srgbClr val="0064FF">
              <a:alpha val="2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>
              <a:solidFill>
                <a:schemeClr val="tx1"/>
              </a:solidFill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C4B5B535-446F-6844-8794-11AE57AAE98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7825" y="2501152"/>
            <a:ext cx="531596" cy="53159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638AB3E-C3FF-AD49-BDE4-B72DDD7C56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07" y="3380755"/>
            <a:ext cx="643232" cy="64323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42A5D13-DCD3-444E-89ED-0ABA0F45AC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45" y="4325878"/>
            <a:ext cx="707555" cy="70755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1DFCE2F8-E662-8446-923F-D31A0C61F10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07" y="5384024"/>
            <a:ext cx="584756" cy="58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1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D56CA3-1D42-6647-8DA0-0F97131326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17831" y="998527"/>
            <a:ext cx="8489307" cy="499155"/>
          </a:xfrm>
        </p:spPr>
        <p:txBody>
          <a:bodyPr>
            <a:noAutofit/>
          </a:bodyPr>
          <a:lstStyle/>
          <a:p>
            <a:r>
              <a:rPr lang="es-419" sz="2200" dirty="0" smtClean="0"/>
              <a:t>Principales actualizaciones metodológicas </a:t>
            </a:r>
            <a:r>
              <a:rPr lang="es-419" sz="2200" dirty="0"/>
              <a:t>y del </a:t>
            </a:r>
            <a:r>
              <a:rPr lang="es-419" sz="2200" dirty="0" smtClean="0"/>
              <a:t>proceso</a:t>
            </a:r>
            <a:endParaRPr lang="es-419" sz="22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A7FFA8-3C13-6C4A-B6FB-1390CA378B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419" dirty="0"/>
              <a:t>05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0F332AA5-8114-424C-BC42-739C6BD93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832" y="432878"/>
            <a:ext cx="7848038" cy="530024"/>
          </a:xfrm>
        </p:spPr>
        <p:txBody>
          <a:bodyPr>
            <a:noAutofit/>
          </a:bodyPr>
          <a:lstStyle/>
          <a:p>
            <a:r>
              <a:rPr lang="es-MX" sz="2700" dirty="0"/>
              <a:t>1. Antecedentes y fortalecimiento del Sistema</a:t>
            </a:r>
            <a:endParaRPr lang="es-419" sz="27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2FE7109-D97C-1F46-A58F-C500380E0A8F}"/>
              </a:ext>
            </a:extLst>
          </p:cNvPr>
          <p:cNvSpPr txBox="1"/>
          <p:nvPr/>
        </p:nvSpPr>
        <p:spPr>
          <a:xfrm>
            <a:off x="2278386" y="1750711"/>
            <a:ext cx="8276545" cy="613053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 anchor="ctr">
            <a:noAutofit/>
          </a:bodyPr>
          <a:lstStyle/>
          <a:p>
            <a:pPr lvl="0" algn="just"/>
            <a:r>
              <a:rPr lang="es-EC" sz="1500" b="1" dirty="0">
                <a:solidFill>
                  <a:srgbClr val="6E6E7C"/>
                </a:solidFill>
              </a:rPr>
              <a:t>Inclusión y reordenamiento</a:t>
            </a:r>
            <a:r>
              <a:rPr lang="es-EC" sz="1500" dirty="0">
                <a:solidFill>
                  <a:srgbClr val="6E6E7C"/>
                </a:solidFill>
              </a:rPr>
              <a:t> de fases y procesos del Sistema (para un análisis más </a:t>
            </a:r>
            <a:r>
              <a:rPr lang="es-EC" sz="1500" b="1" dirty="0">
                <a:solidFill>
                  <a:srgbClr val="6E6E7C"/>
                </a:solidFill>
              </a:rPr>
              <a:t>minucioso, detallado </a:t>
            </a:r>
            <a:r>
              <a:rPr lang="es-EC" sz="1500" dirty="0">
                <a:solidFill>
                  <a:srgbClr val="6E6E7C"/>
                </a:solidFill>
              </a:rPr>
              <a:t>y acorde a las actividades </a:t>
            </a:r>
            <a:r>
              <a:rPr lang="es-EC" sz="1500" b="1" dirty="0" smtClean="0">
                <a:solidFill>
                  <a:srgbClr val="6E6E7C"/>
                </a:solidFill>
              </a:rPr>
              <a:t>actuales</a:t>
            </a:r>
            <a:r>
              <a:rPr lang="es-EC" sz="1500" dirty="0" smtClean="0">
                <a:solidFill>
                  <a:srgbClr val="6E6E7C"/>
                </a:solidFill>
              </a:rPr>
              <a:t>).</a:t>
            </a:r>
            <a:endParaRPr lang="es-EC" sz="1500" dirty="0">
              <a:solidFill>
                <a:srgbClr val="6E6E7C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89F8E61-00DC-004B-AAF9-50D131DDCA20}"/>
              </a:ext>
            </a:extLst>
          </p:cNvPr>
          <p:cNvSpPr txBox="1"/>
          <p:nvPr/>
        </p:nvSpPr>
        <p:spPr>
          <a:xfrm>
            <a:off x="2278386" y="2427604"/>
            <a:ext cx="8276545" cy="613053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 anchor="ctr">
            <a:noAutofit/>
          </a:bodyPr>
          <a:lstStyle/>
          <a:p>
            <a:pPr lvl="0" algn="just"/>
            <a:r>
              <a:rPr lang="es-EC" sz="1500" b="1" dirty="0">
                <a:solidFill>
                  <a:srgbClr val="6E6E7C"/>
                </a:solidFill>
              </a:rPr>
              <a:t>Mayor explicación </a:t>
            </a:r>
            <a:r>
              <a:rPr lang="es-EC" sz="1500" dirty="0">
                <a:solidFill>
                  <a:srgbClr val="6E6E7C"/>
                </a:solidFill>
              </a:rPr>
              <a:t>de las fases y procesos del Sistema (</a:t>
            </a:r>
            <a:r>
              <a:rPr lang="es-EC" sz="1500" b="1" dirty="0">
                <a:solidFill>
                  <a:srgbClr val="6E6E7C"/>
                </a:solidFill>
              </a:rPr>
              <a:t>mejorar entendimiento </a:t>
            </a:r>
            <a:r>
              <a:rPr lang="es-EC" sz="1500" dirty="0">
                <a:solidFill>
                  <a:srgbClr val="6E6E7C"/>
                </a:solidFill>
              </a:rPr>
              <a:t>por parte de los responsables de la OE).</a:t>
            </a:r>
            <a:endParaRPr lang="es-ES" sz="1500" dirty="0">
              <a:solidFill>
                <a:srgbClr val="6E6E7C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F2EC762-0C4E-1E45-BD5B-27A4EF7AA658}"/>
              </a:ext>
            </a:extLst>
          </p:cNvPr>
          <p:cNvSpPr txBox="1"/>
          <p:nvPr/>
        </p:nvSpPr>
        <p:spPr>
          <a:xfrm>
            <a:off x="2278386" y="3104497"/>
            <a:ext cx="8276545" cy="613053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 anchor="ctr">
            <a:noAutofit/>
          </a:bodyPr>
          <a:lstStyle/>
          <a:p>
            <a:pPr lvl="0" algn="just"/>
            <a:r>
              <a:rPr lang="es-EC" sz="1500" b="1" dirty="0">
                <a:solidFill>
                  <a:srgbClr val="6E6E7C"/>
                </a:solidFill>
              </a:rPr>
              <a:t>Redefinición </a:t>
            </a:r>
            <a:r>
              <a:rPr lang="es-EC" sz="1500" dirty="0">
                <a:solidFill>
                  <a:srgbClr val="6E6E7C"/>
                </a:solidFill>
              </a:rPr>
              <a:t>de los componentes del Sistema, acorde a las </a:t>
            </a:r>
            <a:r>
              <a:rPr lang="es-EC" sz="1500" b="1" dirty="0">
                <a:solidFill>
                  <a:srgbClr val="6E6E7C"/>
                </a:solidFill>
              </a:rPr>
              <a:t>recomendaciones y experiencia.</a:t>
            </a:r>
            <a:endParaRPr lang="es-ES" sz="1500" b="1" dirty="0">
              <a:solidFill>
                <a:srgbClr val="6E6E7C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075DC98-CEC3-454B-AE65-0B650157FF4A}"/>
              </a:ext>
            </a:extLst>
          </p:cNvPr>
          <p:cNvSpPr txBox="1"/>
          <p:nvPr/>
        </p:nvSpPr>
        <p:spPr>
          <a:xfrm>
            <a:off x="2278386" y="3781390"/>
            <a:ext cx="8276545" cy="613053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 anchor="ctr">
            <a:noAutofit/>
          </a:bodyPr>
          <a:lstStyle/>
          <a:p>
            <a:pPr lvl="0" algn="just"/>
            <a:r>
              <a:rPr lang="es-EC" sz="1500" b="1" dirty="0">
                <a:solidFill>
                  <a:srgbClr val="6E6E7C"/>
                </a:solidFill>
              </a:rPr>
              <a:t>Actualización </a:t>
            </a:r>
            <a:r>
              <a:rPr lang="es-EC" sz="1500" dirty="0">
                <a:solidFill>
                  <a:srgbClr val="6E6E7C"/>
                </a:solidFill>
              </a:rPr>
              <a:t>de los integrantes del Comité Certificador.</a:t>
            </a:r>
            <a:endParaRPr lang="es-ES" sz="1500" dirty="0">
              <a:solidFill>
                <a:srgbClr val="6E6E7C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2A951EA-0FEA-1141-A0F9-8D7DD80C208C}"/>
              </a:ext>
            </a:extLst>
          </p:cNvPr>
          <p:cNvSpPr txBox="1"/>
          <p:nvPr/>
        </p:nvSpPr>
        <p:spPr>
          <a:xfrm>
            <a:off x="2278386" y="4458283"/>
            <a:ext cx="8276545" cy="613053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 anchor="ctr">
            <a:noAutofit/>
          </a:bodyPr>
          <a:lstStyle/>
          <a:p>
            <a:pPr lvl="0" algn="just"/>
            <a:r>
              <a:rPr lang="es-EC" sz="1500" b="1" dirty="0">
                <a:solidFill>
                  <a:srgbClr val="6E6E7C"/>
                </a:solidFill>
              </a:rPr>
              <a:t>Inclusión </a:t>
            </a:r>
            <a:r>
              <a:rPr lang="es-EC" sz="1500" dirty="0">
                <a:solidFill>
                  <a:srgbClr val="6E6E7C"/>
                </a:solidFill>
              </a:rPr>
              <a:t>de deberes y responsabilidades (más específicos) de los actores que conforman el Sistema de Certificación (incluido RRAA).</a:t>
            </a:r>
            <a:endParaRPr lang="es-ES" sz="1500" dirty="0">
              <a:solidFill>
                <a:srgbClr val="6E6E7C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0A32FDD-30B4-2F43-AF07-7DE04FA13560}"/>
              </a:ext>
            </a:extLst>
          </p:cNvPr>
          <p:cNvSpPr txBox="1"/>
          <p:nvPr/>
        </p:nvSpPr>
        <p:spPr>
          <a:xfrm>
            <a:off x="2278386" y="5135176"/>
            <a:ext cx="8276545" cy="613053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 anchor="ctr">
            <a:noAutofit/>
          </a:bodyPr>
          <a:lstStyle/>
          <a:p>
            <a:pPr lvl="0" algn="just"/>
            <a:r>
              <a:rPr lang="es-ES" sz="1500" b="1" dirty="0">
                <a:solidFill>
                  <a:srgbClr val="6E6E7C"/>
                </a:solidFill>
              </a:rPr>
              <a:t>Inclusión </a:t>
            </a:r>
            <a:r>
              <a:rPr lang="es-ES" sz="1500" dirty="0">
                <a:solidFill>
                  <a:srgbClr val="6E6E7C"/>
                </a:solidFill>
              </a:rPr>
              <a:t>de disposición general sobre </a:t>
            </a:r>
            <a:r>
              <a:rPr lang="es-ES" sz="1500" b="1" dirty="0">
                <a:solidFill>
                  <a:srgbClr val="6E6E7C"/>
                </a:solidFill>
              </a:rPr>
              <a:t>financiamiento </a:t>
            </a:r>
            <a:r>
              <a:rPr lang="es-ES" sz="1500" dirty="0">
                <a:solidFill>
                  <a:srgbClr val="6E6E7C"/>
                </a:solidFill>
              </a:rPr>
              <a:t>del proceso (presupuesto de entidad)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2335904-4237-5841-A0C4-AA01D72254AC}"/>
              </a:ext>
            </a:extLst>
          </p:cNvPr>
          <p:cNvSpPr txBox="1"/>
          <p:nvPr/>
        </p:nvSpPr>
        <p:spPr>
          <a:xfrm>
            <a:off x="2278386" y="5812069"/>
            <a:ext cx="8276545" cy="613053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 anchor="ctr">
            <a:noAutofit/>
          </a:bodyPr>
          <a:lstStyle/>
          <a:p>
            <a:pPr lvl="0" algn="just"/>
            <a:r>
              <a:rPr lang="es-EC" sz="1500" b="1" dirty="0">
                <a:solidFill>
                  <a:srgbClr val="6E6E7C"/>
                </a:solidFill>
              </a:rPr>
              <a:t>Inclusión </a:t>
            </a:r>
            <a:r>
              <a:rPr lang="es-EC" sz="1500" dirty="0">
                <a:solidFill>
                  <a:srgbClr val="6E6E7C"/>
                </a:solidFill>
              </a:rPr>
              <a:t>de definiciones que permitan un mayor </a:t>
            </a:r>
            <a:r>
              <a:rPr lang="es-EC" sz="1500" b="1" dirty="0">
                <a:solidFill>
                  <a:srgbClr val="6E6E7C"/>
                </a:solidFill>
              </a:rPr>
              <a:t>entendimiento </a:t>
            </a:r>
            <a:r>
              <a:rPr lang="es-EC" sz="1500" dirty="0">
                <a:solidFill>
                  <a:srgbClr val="6E6E7C"/>
                </a:solidFill>
              </a:rPr>
              <a:t>del proceso de Certificación.</a:t>
            </a:r>
            <a:endParaRPr lang="es-ES" sz="1500" dirty="0">
              <a:solidFill>
                <a:srgbClr val="6E6E7C"/>
              </a:solidFill>
            </a:endParaRP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1341D346-CCBE-7348-A937-678402FAD1C5}"/>
              </a:ext>
            </a:extLst>
          </p:cNvPr>
          <p:cNvSpPr/>
          <p:nvPr/>
        </p:nvSpPr>
        <p:spPr>
          <a:xfrm>
            <a:off x="1258784" y="1750711"/>
            <a:ext cx="613053" cy="613053"/>
          </a:xfrm>
          <a:prstGeom prst="roundRect">
            <a:avLst>
              <a:gd name="adj" fmla="val 12793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400" b="1" dirty="0">
                <a:solidFill>
                  <a:srgbClr val="0064FF"/>
                </a:solidFill>
              </a:rPr>
              <a:t>01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3DD621E8-B722-DE4E-8961-6B49866AC9D7}"/>
              </a:ext>
            </a:extLst>
          </p:cNvPr>
          <p:cNvSpPr/>
          <p:nvPr/>
        </p:nvSpPr>
        <p:spPr>
          <a:xfrm>
            <a:off x="1258784" y="2427604"/>
            <a:ext cx="613053" cy="613053"/>
          </a:xfrm>
          <a:prstGeom prst="roundRect">
            <a:avLst>
              <a:gd name="adj" fmla="val 12793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400" b="1" dirty="0">
                <a:solidFill>
                  <a:srgbClr val="0064FF"/>
                </a:solidFill>
              </a:rPr>
              <a:t>02</a:t>
            </a:r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6A91523C-A400-0F41-ABDF-3BE0B9D9A794}"/>
              </a:ext>
            </a:extLst>
          </p:cNvPr>
          <p:cNvSpPr/>
          <p:nvPr/>
        </p:nvSpPr>
        <p:spPr>
          <a:xfrm>
            <a:off x="1258784" y="3104497"/>
            <a:ext cx="613053" cy="613053"/>
          </a:xfrm>
          <a:prstGeom prst="roundRect">
            <a:avLst>
              <a:gd name="adj" fmla="val 12793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400" b="1" dirty="0">
                <a:solidFill>
                  <a:srgbClr val="0064FF"/>
                </a:solidFill>
              </a:rPr>
              <a:t>03</a:t>
            </a:r>
          </a:p>
        </p:txBody>
      </p:sp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8F805D7E-8B1D-EA41-B877-8A054ACEC227}"/>
              </a:ext>
            </a:extLst>
          </p:cNvPr>
          <p:cNvSpPr/>
          <p:nvPr/>
        </p:nvSpPr>
        <p:spPr>
          <a:xfrm>
            <a:off x="1258784" y="3781389"/>
            <a:ext cx="613053" cy="613053"/>
          </a:xfrm>
          <a:prstGeom prst="roundRect">
            <a:avLst>
              <a:gd name="adj" fmla="val 12793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400" b="1" dirty="0">
                <a:solidFill>
                  <a:srgbClr val="0064FF"/>
                </a:solidFill>
              </a:rPr>
              <a:t>04</a:t>
            </a:r>
          </a:p>
        </p:txBody>
      </p:sp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A84F871B-B773-B04F-9806-E9E60BC43FAE}"/>
              </a:ext>
            </a:extLst>
          </p:cNvPr>
          <p:cNvSpPr/>
          <p:nvPr/>
        </p:nvSpPr>
        <p:spPr>
          <a:xfrm>
            <a:off x="1258784" y="4458283"/>
            <a:ext cx="613053" cy="613053"/>
          </a:xfrm>
          <a:prstGeom prst="roundRect">
            <a:avLst>
              <a:gd name="adj" fmla="val 12793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400" b="1" dirty="0">
                <a:solidFill>
                  <a:srgbClr val="0064FF"/>
                </a:solidFill>
              </a:rPr>
              <a:t>05</a:t>
            </a:r>
          </a:p>
        </p:txBody>
      </p:sp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6B0F469E-80BE-DA40-B410-817936B82E7C}"/>
              </a:ext>
            </a:extLst>
          </p:cNvPr>
          <p:cNvSpPr/>
          <p:nvPr/>
        </p:nvSpPr>
        <p:spPr>
          <a:xfrm>
            <a:off x="1258784" y="5132702"/>
            <a:ext cx="613053" cy="613053"/>
          </a:xfrm>
          <a:prstGeom prst="roundRect">
            <a:avLst>
              <a:gd name="adj" fmla="val 12793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400" b="1" dirty="0">
                <a:solidFill>
                  <a:srgbClr val="0064FF"/>
                </a:solidFill>
              </a:rPr>
              <a:t>06</a:t>
            </a:r>
          </a:p>
        </p:txBody>
      </p:sp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5779F38E-8A4E-ED4E-B206-B97B92D6B562}"/>
              </a:ext>
            </a:extLst>
          </p:cNvPr>
          <p:cNvSpPr/>
          <p:nvPr/>
        </p:nvSpPr>
        <p:spPr>
          <a:xfrm>
            <a:off x="1258784" y="5807121"/>
            <a:ext cx="613053" cy="613053"/>
          </a:xfrm>
          <a:prstGeom prst="roundRect">
            <a:avLst>
              <a:gd name="adj" fmla="val 12793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400" b="1" dirty="0">
                <a:solidFill>
                  <a:srgbClr val="0064FF"/>
                </a:solidFill>
              </a:rPr>
              <a:t>07</a:t>
            </a: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F32382F8-04E0-C140-86DF-1AAD58828688}"/>
              </a:ext>
            </a:extLst>
          </p:cNvPr>
          <p:cNvCxnSpPr>
            <a:cxnSpLocks/>
          </p:cNvCxnSpPr>
          <p:nvPr/>
        </p:nvCxnSpPr>
        <p:spPr>
          <a:xfrm>
            <a:off x="1882543" y="2057238"/>
            <a:ext cx="302012" cy="0"/>
          </a:xfrm>
          <a:prstGeom prst="line">
            <a:avLst/>
          </a:prstGeom>
          <a:ln w="12700"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3C750BB6-C2D4-6E46-8004-EA5AA6538AD1}"/>
              </a:ext>
            </a:extLst>
          </p:cNvPr>
          <p:cNvCxnSpPr/>
          <p:nvPr/>
        </p:nvCxnSpPr>
        <p:spPr>
          <a:xfrm>
            <a:off x="1882543" y="2734132"/>
            <a:ext cx="302012" cy="0"/>
          </a:xfrm>
          <a:prstGeom prst="line">
            <a:avLst/>
          </a:prstGeom>
          <a:ln w="12700"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BB6DE02-7257-B940-AB68-66E608D03C4F}"/>
              </a:ext>
            </a:extLst>
          </p:cNvPr>
          <p:cNvCxnSpPr/>
          <p:nvPr/>
        </p:nvCxnSpPr>
        <p:spPr>
          <a:xfrm>
            <a:off x="1882543" y="3422901"/>
            <a:ext cx="302012" cy="0"/>
          </a:xfrm>
          <a:prstGeom prst="line">
            <a:avLst/>
          </a:prstGeom>
          <a:ln w="12700"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86E7EC8C-FCD7-5347-B61C-897CB63DD6AE}"/>
              </a:ext>
            </a:extLst>
          </p:cNvPr>
          <p:cNvCxnSpPr/>
          <p:nvPr/>
        </p:nvCxnSpPr>
        <p:spPr>
          <a:xfrm>
            <a:off x="1882543" y="4099794"/>
            <a:ext cx="302012" cy="0"/>
          </a:xfrm>
          <a:prstGeom prst="line">
            <a:avLst/>
          </a:prstGeom>
          <a:ln w="12700"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E2477F0F-F9FB-C348-9441-6DF780D13211}"/>
              </a:ext>
            </a:extLst>
          </p:cNvPr>
          <p:cNvCxnSpPr/>
          <p:nvPr/>
        </p:nvCxnSpPr>
        <p:spPr>
          <a:xfrm>
            <a:off x="1882543" y="4776688"/>
            <a:ext cx="302012" cy="0"/>
          </a:xfrm>
          <a:prstGeom prst="line">
            <a:avLst/>
          </a:prstGeom>
          <a:ln w="12700"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9688AC44-5DC5-1749-8867-47DF1036277C}"/>
              </a:ext>
            </a:extLst>
          </p:cNvPr>
          <p:cNvCxnSpPr/>
          <p:nvPr/>
        </p:nvCxnSpPr>
        <p:spPr>
          <a:xfrm>
            <a:off x="1882543" y="5453582"/>
            <a:ext cx="302012" cy="0"/>
          </a:xfrm>
          <a:prstGeom prst="line">
            <a:avLst/>
          </a:prstGeom>
          <a:ln w="12700"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26D36221-F244-D848-AF49-C6B59B40DD9B}"/>
              </a:ext>
            </a:extLst>
          </p:cNvPr>
          <p:cNvCxnSpPr/>
          <p:nvPr/>
        </p:nvCxnSpPr>
        <p:spPr>
          <a:xfrm>
            <a:off x="1882543" y="6118600"/>
            <a:ext cx="302012" cy="0"/>
          </a:xfrm>
          <a:prstGeom prst="line">
            <a:avLst/>
          </a:prstGeom>
          <a:ln w="12700"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15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579BC-C7DB-5145-AE04-51FFCFF22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832" y="432878"/>
            <a:ext cx="7978667" cy="530024"/>
          </a:xfrm>
        </p:spPr>
        <p:txBody>
          <a:bodyPr>
            <a:normAutofit/>
          </a:bodyPr>
          <a:lstStyle/>
          <a:p>
            <a:r>
              <a:rPr lang="es-419" sz="2700" dirty="0"/>
              <a:t>2. </a:t>
            </a:r>
            <a:r>
              <a:rPr lang="es-MX" sz="2700" dirty="0"/>
              <a:t>Sistema de Certificación de la calidad</a:t>
            </a:r>
            <a:endParaRPr lang="es-419" sz="27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44BF91-824D-4448-B55E-C6B421E68B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17832" y="998527"/>
            <a:ext cx="7978494" cy="499155"/>
          </a:xfrm>
        </p:spPr>
        <p:txBody>
          <a:bodyPr>
            <a:normAutofit/>
          </a:bodyPr>
          <a:lstStyle/>
          <a:p>
            <a:r>
              <a:rPr lang="es-419" sz="2200" dirty="0"/>
              <a:t>Objetivo y alcance del Sistema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25BD31-3908-AD4F-97F2-B63FCAD4BB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419" dirty="0"/>
              <a:t>06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2327142-2C13-7F47-85F5-D586531C206E}"/>
              </a:ext>
            </a:extLst>
          </p:cNvPr>
          <p:cNvSpPr/>
          <p:nvPr/>
        </p:nvSpPr>
        <p:spPr>
          <a:xfrm>
            <a:off x="958391" y="2023286"/>
            <a:ext cx="1837373" cy="1837373"/>
          </a:xfrm>
          <a:prstGeom prst="ellipse">
            <a:avLst/>
          </a:prstGeom>
          <a:solidFill>
            <a:srgbClr val="0064FF">
              <a:alpha val="15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s-EC" sz="1500" dirty="0">
                <a:solidFill>
                  <a:srgbClr val="6E6E7C"/>
                </a:solidFill>
              </a:rPr>
              <a:t>Código de Buenas Prácticas Estadísticas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2B640471-A026-864C-8F7E-A09835848660}"/>
              </a:ext>
            </a:extLst>
          </p:cNvPr>
          <p:cNvSpPr/>
          <p:nvPr/>
        </p:nvSpPr>
        <p:spPr>
          <a:xfrm>
            <a:off x="9396236" y="2023286"/>
            <a:ext cx="1837373" cy="1837373"/>
          </a:xfrm>
          <a:prstGeom prst="ellipse">
            <a:avLst/>
          </a:prstGeom>
          <a:solidFill>
            <a:srgbClr val="0064FF">
              <a:alpha val="15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s-EC" sz="1600" dirty="0">
                <a:solidFill>
                  <a:srgbClr val="6E6E7C"/>
                </a:solidFill>
              </a:rPr>
              <a:t>Modelo de Producción Estadística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32CA99E-146E-E04B-BB6C-41FBE8290ACA}"/>
              </a:ext>
            </a:extLst>
          </p:cNvPr>
          <p:cNvSpPr txBox="1"/>
          <p:nvPr/>
        </p:nvSpPr>
        <p:spPr>
          <a:xfrm>
            <a:off x="3815938" y="1865897"/>
            <a:ext cx="2113251" cy="1000244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 anchor="ctr">
            <a:noAutofit/>
          </a:bodyPr>
          <a:lstStyle/>
          <a:p>
            <a:pPr lvl="0" algn="ctr"/>
            <a:r>
              <a:rPr lang="es-SV" sz="1400" b="1" dirty="0">
                <a:solidFill>
                  <a:srgbClr val="6E6E7C"/>
                </a:solidFill>
              </a:rPr>
              <a:t>Análisis de la calidad </a:t>
            </a:r>
            <a:r>
              <a:rPr lang="es-SV" sz="1400" dirty="0">
                <a:solidFill>
                  <a:srgbClr val="6E6E7C"/>
                </a:solidFill>
              </a:rPr>
              <a:t>del proceso de producción estadística</a:t>
            </a:r>
            <a:endParaRPr lang="es-EC" sz="1400" dirty="0">
              <a:solidFill>
                <a:srgbClr val="6E6E7C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823D1F0-8C3D-EF41-A3F7-712F779EB969}"/>
              </a:ext>
            </a:extLst>
          </p:cNvPr>
          <p:cNvSpPr txBox="1"/>
          <p:nvPr/>
        </p:nvSpPr>
        <p:spPr>
          <a:xfrm>
            <a:off x="6096000" y="1865897"/>
            <a:ext cx="2113251" cy="1000244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 anchor="ctr">
            <a:noAutofit/>
          </a:bodyPr>
          <a:lstStyle/>
          <a:p>
            <a:pPr lvl="0" algn="ctr"/>
            <a:r>
              <a:rPr lang="es-419" sz="1400" b="1" dirty="0">
                <a:solidFill>
                  <a:srgbClr val="6E6E7C"/>
                </a:solidFill>
              </a:rPr>
              <a:t>Fortalecer </a:t>
            </a:r>
            <a:r>
              <a:rPr lang="es-419" sz="1400" dirty="0">
                <a:solidFill>
                  <a:srgbClr val="6E6E7C"/>
                </a:solidFill>
              </a:rPr>
              <a:t>la calidad a las operaciones estadísticas de base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0F739CC-5595-C645-9C2F-0FD7DF68CE2A}"/>
              </a:ext>
            </a:extLst>
          </p:cNvPr>
          <p:cNvSpPr txBox="1"/>
          <p:nvPr/>
        </p:nvSpPr>
        <p:spPr>
          <a:xfrm>
            <a:off x="3815938" y="3017804"/>
            <a:ext cx="2113251" cy="1000244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 anchor="ctr">
            <a:noAutofit/>
          </a:bodyPr>
          <a:lstStyle/>
          <a:p>
            <a:pPr lvl="0" algn="ctr"/>
            <a:r>
              <a:rPr lang="es-EC" sz="1400" b="1" dirty="0">
                <a:solidFill>
                  <a:srgbClr val="6E6E7C"/>
                </a:solidFill>
              </a:rPr>
              <a:t>Incrementar </a:t>
            </a:r>
            <a:r>
              <a:rPr lang="es-EC" sz="1400" dirty="0">
                <a:solidFill>
                  <a:srgbClr val="6E6E7C"/>
                </a:solidFill>
              </a:rPr>
              <a:t>el uso de estadísticas oficiales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4DFFE6D-DA44-6647-9871-F228B7E41DC2}"/>
              </a:ext>
            </a:extLst>
          </p:cNvPr>
          <p:cNvSpPr txBox="1"/>
          <p:nvPr/>
        </p:nvSpPr>
        <p:spPr>
          <a:xfrm>
            <a:off x="6096000" y="3017804"/>
            <a:ext cx="2113251" cy="1000244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 anchor="ctr">
            <a:noAutofit/>
          </a:bodyPr>
          <a:lstStyle/>
          <a:p>
            <a:pPr lvl="0" algn="ctr"/>
            <a:r>
              <a:rPr lang="es-EC" sz="1400" b="1" dirty="0">
                <a:solidFill>
                  <a:srgbClr val="6E6E7C"/>
                </a:solidFill>
              </a:rPr>
              <a:t>Fomentar </a:t>
            </a:r>
            <a:r>
              <a:rPr lang="es-EC" sz="1400" dirty="0">
                <a:solidFill>
                  <a:srgbClr val="6E6E7C"/>
                </a:solidFill>
              </a:rPr>
              <a:t>la cultura estadística</a:t>
            </a:r>
          </a:p>
        </p:txBody>
      </p:sp>
      <p:sp>
        <p:nvSpPr>
          <p:cNvPr id="23" name="Cheurón 22">
            <a:extLst>
              <a:ext uri="{FF2B5EF4-FFF2-40B4-BE49-F238E27FC236}">
                <a16:creationId xmlns:a16="http://schemas.microsoft.com/office/drawing/2014/main" id="{08550FA0-8658-F34F-919B-B30045497D8E}"/>
              </a:ext>
            </a:extLst>
          </p:cNvPr>
          <p:cNvSpPr/>
          <p:nvPr/>
        </p:nvSpPr>
        <p:spPr>
          <a:xfrm>
            <a:off x="8636409" y="2724639"/>
            <a:ext cx="332668" cy="434666"/>
          </a:xfrm>
          <a:prstGeom prst="chevron">
            <a:avLst/>
          </a:prstGeom>
          <a:solidFill>
            <a:srgbClr val="0064FF">
              <a:alpha val="2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>
              <a:solidFill>
                <a:schemeClr val="tx1"/>
              </a:solidFill>
            </a:endParaRPr>
          </a:p>
        </p:txBody>
      </p:sp>
      <p:sp>
        <p:nvSpPr>
          <p:cNvPr id="24" name="Cheurón 23">
            <a:extLst>
              <a:ext uri="{FF2B5EF4-FFF2-40B4-BE49-F238E27FC236}">
                <a16:creationId xmlns:a16="http://schemas.microsoft.com/office/drawing/2014/main" id="{BDEB3A2F-C69A-5F40-8333-655BD1074DA1}"/>
              </a:ext>
            </a:extLst>
          </p:cNvPr>
          <p:cNvSpPr/>
          <p:nvPr/>
        </p:nvSpPr>
        <p:spPr>
          <a:xfrm rot="10800000">
            <a:off x="3114383" y="2724639"/>
            <a:ext cx="332668" cy="434666"/>
          </a:xfrm>
          <a:prstGeom prst="chevron">
            <a:avLst/>
          </a:prstGeom>
          <a:solidFill>
            <a:srgbClr val="0064FF">
              <a:alpha val="2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>
              <a:solidFill>
                <a:schemeClr val="tx1"/>
              </a:solidFill>
            </a:endParaRP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7295AA30-B0DD-AE43-BFEB-517F8079F506}"/>
              </a:ext>
            </a:extLst>
          </p:cNvPr>
          <p:cNvSpPr txBox="1">
            <a:spLocks/>
          </p:cNvSpPr>
          <p:nvPr/>
        </p:nvSpPr>
        <p:spPr>
          <a:xfrm>
            <a:off x="2416214" y="4353438"/>
            <a:ext cx="7359572" cy="603978"/>
          </a:xfrm>
          <a:prstGeom prst="roundRect">
            <a:avLst>
              <a:gd name="adj" fmla="val 50000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64648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C" sz="2000" b="1" i="1" dirty="0">
                <a:solidFill>
                  <a:srgbClr val="6E6E7C"/>
                </a:solidFill>
              </a:rPr>
              <a:t>“Se analiza y certifica el proceso estadístico”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124196F0-9762-1140-84DB-D91233F9856E}"/>
              </a:ext>
            </a:extLst>
          </p:cNvPr>
          <p:cNvSpPr/>
          <p:nvPr/>
        </p:nvSpPr>
        <p:spPr>
          <a:xfrm>
            <a:off x="1530910" y="1668128"/>
            <a:ext cx="692332" cy="692332"/>
          </a:xfrm>
          <a:prstGeom prst="ellipse">
            <a:avLst/>
          </a:prstGeom>
          <a:solidFill>
            <a:schemeClr val="bg1"/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0D5F9751-D38C-B54F-BCF7-D45B112116E0}"/>
              </a:ext>
            </a:extLst>
          </p:cNvPr>
          <p:cNvSpPr/>
          <p:nvPr/>
        </p:nvSpPr>
        <p:spPr>
          <a:xfrm>
            <a:off x="9968757" y="1668128"/>
            <a:ext cx="692332" cy="692332"/>
          </a:xfrm>
          <a:prstGeom prst="ellipse">
            <a:avLst/>
          </a:prstGeom>
          <a:solidFill>
            <a:schemeClr val="bg1"/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29" name="Arco 28">
            <a:extLst>
              <a:ext uri="{FF2B5EF4-FFF2-40B4-BE49-F238E27FC236}">
                <a16:creationId xmlns:a16="http://schemas.microsoft.com/office/drawing/2014/main" id="{4C3C2B5B-94A9-5447-88FD-DCA05B4D483B}"/>
              </a:ext>
            </a:extLst>
          </p:cNvPr>
          <p:cNvSpPr/>
          <p:nvPr/>
        </p:nvSpPr>
        <p:spPr>
          <a:xfrm rot="8100000">
            <a:off x="965413" y="2042930"/>
            <a:ext cx="1823323" cy="1823323"/>
          </a:xfrm>
          <a:prstGeom prst="arc">
            <a:avLst/>
          </a:prstGeom>
          <a:ln w="4445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31" name="Arco 30">
            <a:extLst>
              <a:ext uri="{FF2B5EF4-FFF2-40B4-BE49-F238E27FC236}">
                <a16:creationId xmlns:a16="http://schemas.microsoft.com/office/drawing/2014/main" id="{C7EC371B-A480-D147-8F02-5A2262D53842}"/>
              </a:ext>
            </a:extLst>
          </p:cNvPr>
          <p:cNvSpPr/>
          <p:nvPr/>
        </p:nvSpPr>
        <p:spPr>
          <a:xfrm rot="8100000">
            <a:off x="9408769" y="2042930"/>
            <a:ext cx="1823323" cy="1823323"/>
          </a:xfrm>
          <a:prstGeom prst="arc">
            <a:avLst/>
          </a:prstGeom>
          <a:ln w="4445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22049DC2-FDF2-7B4F-85CD-1EB02345C5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5255" y="1794627"/>
            <a:ext cx="439335" cy="439335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ACE95CA3-8267-1349-9B09-EB22872F57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026" y="1736621"/>
            <a:ext cx="531596" cy="531596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F80732AE-6D10-4449-A298-32A17891A880}"/>
              </a:ext>
            </a:extLst>
          </p:cNvPr>
          <p:cNvSpPr txBox="1"/>
          <p:nvPr/>
        </p:nvSpPr>
        <p:spPr>
          <a:xfrm>
            <a:off x="1710282" y="5184013"/>
            <a:ext cx="2557034" cy="683180"/>
          </a:xfrm>
          <a:prstGeom prst="roundRect">
            <a:avLst>
              <a:gd name="adj" fmla="val 9325"/>
            </a:avLst>
          </a:prstGeom>
          <a:noFill/>
          <a:ln>
            <a:solidFill>
              <a:srgbClr val="0064FF"/>
            </a:solidFill>
          </a:ln>
        </p:spPr>
        <p:txBody>
          <a:bodyPr wrap="square" rtlCol="0" anchor="ctr">
            <a:noAutofit/>
          </a:bodyPr>
          <a:lstStyle/>
          <a:p>
            <a:pPr lvl="0" algn="ctr"/>
            <a:r>
              <a:rPr lang="es-EC" sz="1600" dirty="0">
                <a:solidFill>
                  <a:srgbClr val="6E6E7C"/>
                </a:solidFill>
              </a:rPr>
              <a:t>No se certifica sistemas de información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DE529B8-9A84-624C-8E0C-12AC868034B0}"/>
              </a:ext>
            </a:extLst>
          </p:cNvPr>
          <p:cNvSpPr txBox="1"/>
          <p:nvPr/>
        </p:nvSpPr>
        <p:spPr>
          <a:xfrm>
            <a:off x="4817483" y="5184013"/>
            <a:ext cx="2557034" cy="683180"/>
          </a:xfrm>
          <a:prstGeom prst="roundRect">
            <a:avLst>
              <a:gd name="adj" fmla="val 9325"/>
            </a:avLst>
          </a:prstGeom>
          <a:noFill/>
          <a:ln>
            <a:solidFill>
              <a:srgbClr val="0064FF"/>
            </a:solidFill>
          </a:ln>
        </p:spPr>
        <p:txBody>
          <a:bodyPr wrap="square" rtlCol="0" anchor="ctr">
            <a:noAutofit/>
          </a:bodyPr>
          <a:lstStyle/>
          <a:p>
            <a:pPr lvl="0" algn="ctr"/>
            <a:r>
              <a:rPr lang="es-EC" sz="1600" dirty="0">
                <a:solidFill>
                  <a:srgbClr val="6E6E7C"/>
                </a:solidFill>
              </a:rPr>
              <a:t>No se certifica la calidad del dato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B7224B5C-00CA-E746-A671-33476866B98E}"/>
              </a:ext>
            </a:extLst>
          </p:cNvPr>
          <p:cNvSpPr txBox="1"/>
          <p:nvPr/>
        </p:nvSpPr>
        <p:spPr>
          <a:xfrm>
            <a:off x="7924684" y="5184013"/>
            <a:ext cx="2557034" cy="683180"/>
          </a:xfrm>
          <a:prstGeom prst="roundRect">
            <a:avLst>
              <a:gd name="adj" fmla="val 9325"/>
            </a:avLst>
          </a:prstGeom>
          <a:noFill/>
          <a:ln>
            <a:solidFill>
              <a:srgbClr val="0064FF"/>
            </a:solidFill>
          </a:ln>
        </p:spPr>
        <p:txBody>
          <a:bodyPr wrap="square" rtlCol="0" anchor="ctr">
            <a:noAutofit/>
          </a:bodyPr>
          <a:lstStyle/>
          <a:p>
            <a:pPr lvl="0" algn="ctr"/>
            <a:r>
              <a:rPr lang="es-EC" sz="1600" dirty="0">
                <a:solidFill>
                  <a:srgbClr val="6E6E7C"/>
                </a:solidFill>
              </a:rPr>
              <a:t>No certifica el registro administrativo</a:t>
            </a:r>
          </a:p>
        </p:txBody>
      </p:sp>
      <p:sp>
        <p:nvSpPr>
          <p:cNvPr id="39" name="Cheurón 38">
            <a:extLst>
              <a:ext uri="{FF2B5EF4-FFF2-40B4-BE49-F238E27FC236}">
                <a16:creationId xmlns:a16="http://schemas.microsoft.com/office/drawing/2014/main" id="{0C978BF9-3400-6F43-B45B-EADBB2B39332}"/>
              </a:ext>
            </a:extLst>
          </p:cNvPr>
          <p:cNvSpPr/>
          <p:nvPr/>
        </p:nvSpPr>
        <p:spPr>
          <a:xfrm>
            <a:off x="4396184" y="5362317"/>
            <a:ext cx="274932" cy="326571"/>
          </a:xfrm>
          <a:prstGeom prst="chevron">
            <a:avLst/>
          </a:prstGeom>
          <a:solidFill>
            <a:srgbClr val="0064FF">
              <a:alpha val="2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>
              <a:solidFill>
                <a:schemeClr val="tx1"/>
              </a:solidFill>
            </a:endParaRPr>
          </a:p>
        </p:txBody>
      </p:sp>
      <p:sp>
        <p:nvSpPr>
          <p:cNvPr id="40" name="Cheurón 39">
            <a:extLst>
              <a:ext uri="{FF2B5EF4-FFF2-40B4-BE49-F238E27FC236}">
                <a16:creationId xmlns:a16="http://schemas.microsoft.com/office/drawing/2014/main" id="{9D70BCEF-5724-334E-8058-4382DEC8B23D}"/>
              </a:ext>
            </a:extLst>
          </p:cNvPr>
          <p:cNvSpPr/>
          <p:nvPr/>
        </p:nvSpPr>
        <p:spPr>
          <a:xfrm>
            <a:off x="7507519" y="5362317"/>
            <a:ext cx="274932" cy="326571"/>
          </a:xfrm>
          <a:prstGeom prst="chevron">
            <a:avLst/>
          </a:prstGeom>
          <a:solidFill>
            <a:srgbClr val="0064FF">
              <a:alpha val="20000"/>
            </a:srgbClr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>
              <a:solidFill>
                <a:schemeClr val="tx1"/>
              </a:solidFill>
            </a:endParaRPr>
          </a:p>
        </p:txBody>
      </p:sp>
      <p:sp>
        <p:nvSpPr>
          <p:cNvPr id="41" name="Cerrar corchete 40">
            <a:extLst>
              <a:ext uri="{FF2B5EF4-FFF2-40B4-BE49-F238E27FC236}">
                <a16:creationId xmlns:a16="http://schemas.microsoft.com/office/drawing/2014/main" id="{706BFFBD-E9EB-7944-9937-01A462F8A705}"/>
              </a:ext>
            </a:extLst>
          </p:cNvPr>
          <p:cNvSpPr/>
          <p:nvPr/>
        </p:nvSpPr>
        <p:spPr>
          <a:xfrm rot="5400000">
            <a:off x="5966719" y="1415338"/>
            <a:ext cx="258562" cy="9434502"/>
          </a:xfrm>
          <a:prstGeom prst="rightBracket">
            <a:avLst>
              <a:gd name="adj" fmla="val 77995"/>
            </a:avLst>
          </a:prstGeom>
          <a:ln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42" name="Marcador de texto 2">
            <a:extLst>
              <a:ext uri="{FF2B5EF4-FFF2-40B4-BE49-F238E27FC236}">
                <a16:creationId xmlns:a16="http://schemas.microsoft.com/office/drawing/2014/main" id="{C2EE8C33-9B57-964A-AC7F-3D350956F04C}"/>
              </a:ext>
            </a:extLst>
          </p:cNvPr>
          <p:cNvSpPr txBox="1">
            <a:spLocks/>
          </p:cNvSpPr>
          <p:nvPr/>
        </p:nvSpPr>
        <p:spPr>
          <a:xfrm>
            <a:off x="3582657" y="6087960"/>
            <a:ext cx="5026686" cy="412525"/>
          </a:xfrm>
          <a:prstGeom prst="roundRect">
            <a:avLst>
              <a:gd name="adj" fmla="val 50000"/>
            </a:avLst>
          </a:prstGeom>
          <a:solidFill>
            <a:srgbClr val="3296FF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64648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2000" dirty="0">
                <a:solidFill>
                  <a:schemeClr val="bg1"/>
                </a:solidFill>
              </a:rPr>
              <a:t>Alcance obligatorio para el SEN</a:t>
            </a:r>
            <a:endParaRPr lang="es-EC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48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7DC11C-0047-0745-9624-4B6DFBB68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832" y="432878"/>
            <a:ext cx="7610532" cy="530024"/>
          </a:xfrm>
        </p:spPr>
        <p:txBody>
          <a:bodyPr>
            <a:normAutofit/>
          </a:bodyPr>
          <a:lstStyle/>
          <a:p>
            <a:r>
              <a:rPr lang="es-419" sz="2700" dirty="0"/>
              <a:t>2. </a:t>
            </a:r>
            <a:r>
              <a:rPr lang="es-MX" sz="2700" dirty="0"/>
              <a:t>Sistema de Certificación de la calidad</a:t>
            </a:r>
            <a:endParaRPr lang="es-419" sz="27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E362BF-D119-7045-B831-36B39FB57A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s-EC" sz="2200" dirty="0" smtClean="0">
                <a:solidFill>
                  <a:schemeClr val="bg1">
                    <a:lumMod val="50000"/>
                  </a:schemeClr>
                </a:solidFill>
              </a:rPr>
              <a:t>Esquema </a:t>
            </a:r>
            <a:r>
              <a:rPr lang="es-EC" sz="2200" dirty="0">
                <a:solidFill>
                  <a:schemeClr val="bg1">
                    <a:lumMod val="50000"/>
                  </a:schemeClr>
                </a:solidFill>
              </a:rPr>
              <a:t>de evaluación</a:t>
            </a:r>
            <a:endParaRPr lang="es-419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65FA390-1879-3E42-81C8-04B40F50C7FD}"/>
              </a:ext>
            </a:extLst>
          </p:cNvPr>
          <p:cNvSpPr txBox="1"/>
          <p:nvPr/>
        </p:nvSpPr>
        <p:spPr>
          <a:xfrm>
            <a:off x="5039375" y="1582302"/>
            <a:ext cx="2113251" cy="466622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64FF"/>
            </a:solidFill>
          </a:ln>
        </p:spPr>
        <p:txBody>
          <a:bodyPr wrap="square" rtlCol="0" anchor="ctr">
            <a:noAutofit/>
          </a:bodyPr>
          <a:lstStyle/>
          <a:p>
            <a:pPr algn="ctr" defTabSz="6519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C" sz="1600" b="1" dirty="0">
                <a:solidFill>
                  <a:srgbClr val="0064FF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Componentes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E2D979F-BF11-2145-A15E-65CBA87D799C}"/>
              </a:ext>
            </a:extLst>
          </p:cNvPr>
          <p:cNvSpPr txBox="1"/>
          <p:nvPr/>
        </p:nvSpPr>
        <p:spPr>
          <a:xfrm>
            <a:off x="1596574" y="2906582"/>
            <a:ext cx="2557034" cy="513284"/>
          </a:xfrm>
          <a:prstGeom prst="roundRect">
            <a:avLst>
              <a:gd name="adj" fmla="val 50000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txBody>
          <a:bodyPr wrap="square" rtlCol="0" anchor="ctr">
            <a:noAutofit/>
          </a:bodyPr>
          <a:lstStyle/>
          <a:p>
            <a:pPr lvl="2"/>
            <a:r>
              <a:rPr lang="es-EC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Temático</a:t>
            </a:r>
            <a:endParaRPr lang="es-ES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6620B74-0711-E643-9209-23CB31986F90}"/>
              </a:ext>
            </a:extLst>
          </p:cNvPr>
          <p:cNvSpPr txBox="1"/>
          <p:nvPr/>
        </p:nvSpPr>
        <p:spPr>
          <a:xfrm>
            <a:off x="4814576" y="2906582"/>
            <a:ext cx="2557034" cy="513284"/>
          </a:xfrm>
          <a:prstGeom prst="roundRect">
            <a:avLst>
              <a:gd name="adj" fmla="val 50000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txBody>
          <a:bodyPr wrap="square" rtlCol="0" anchor="ctr">
            <a:noAutofit/>
          </a:bodyPr>
          <a:lstStyle/>
          <a:p>
            <a:pPr lvl="2"/>
            <a:r>
              <a:rPr lang="es-EC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Proceso Estadístico</a:t>
            </a:r>
            <a:endParaRPr lang="es-ES" sz="16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4A3901A-C8CD-1743-97CA-09B44DC4A53F}"/>
              </a:ext>
            </a:extLst>
          </p:cNvPr>
          <p:cNvSpPr txBox="1"/>
          <p:nvPr/>
        </p:nvSpPr>
        <p:spPr>
          <a:xfrm>
            <a:off x="8036522" y="2906582"/>
            <a:ext cx="2557034" cy="513284"/>
          </a:xfrm>
          <a:prstGeom prst="roundRect">
            <a:avLst>
              <a:gd name="adj" fmla="val 50000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txBody>
          <a:bodyPr wrap="square" rtlCol="0" anchor="ctr">
            <a:noAutofit/>
          </a:bodyPr>
          <a:lstStyle/>
          <a:p>
            <a:pPr lvl="2"/>
            <a:r>
              <a:rPr lang="es-EC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Producción Estadística</a:t>
            </a:r>
            <a:endParaRPr lang="es-ES" sz="1600" dirty="0"/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66990ECD-7DA7-2E40-A84E-C98ABCB0B08F}"/>
              </a:ext>
            </a:extLst>
          </p:cNvPr>
          <p:cNvSpPr/>
          <p:nvPr/>
        </p:nvSpPr>
        <p:spPr>
          <a:xfrm>
            <a:off x="1768262" y="2826044"/>
            <a:ext cx="674358" cy="674358"/>
          </a:xfrm>
          <a:prstGeom prst="roundRect">
            <a:avLst>
              <a:gd name="adj" fmla="val 12793"/>
            </a:avLst>
          </a:prstGeom>
          <a:solidFill>
            <a:schemeClr val="bg1"/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2400" b="1" dirty="0">
              <a:solidFill>
                <a:srgbClr val="0064FF"/>
              </a:solidFill>
            </a:endParaRP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7CA0AC8C-EAB0-DD4B-9E5C-3EA93D5E73B7}"/>
              </a:ext>
            </a:extLst>
          </p:cNvPr>
          <p:cNvSpPr/>
          <p:nvPr/>
        </p:nvSpPr>
        <p:spPr>
          <a:xfrm>
            <a:off x="5006035" y="2826044"/>
            <a:ext cx="674358" cy="674358"/>
          </a:xfrm>
          <a:prstGeom prst="roundRect">
            <a:avLst>
              <a:gd name="adj" fmla="val 12793"/>
            </a:avLst>
          </a:prstGeom>
          <a:solidFill>
            <a:schemeClr val="bg1"/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2400" b="1" dirty="0">
              <a:solidFill>
                <a:srgbClr val="0064FF"/>
              </a:solidFill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6E78B47-9B7C-8A44-AAF9-927F24E1D58C}"/>
              </a:ext>
            </a:extLst>
          </p:cNvPr>
          <p:cNvSpPr/>
          <p:nvPr/>
        </p:nvSpPr>
        <p:spPr>
          <a:xfrm>
            <a:off x="8227981" y="2826044"/>
            <a:ext cx="674358" cy="674358"/>
          </a:xfrm>
          <a:prstGeom prst="roundRect">
            <a:avLst>
              <a:gd name="adj" fmla="val 12793"/>
            </a:avLst>
          </a:prstGeom>
          <a:solidFill>
            <a:schemeClr val="bg1"/>
          </a:solidFill>
          <a:ln>
            <a:solidFill>
              <a:srgbClr val="006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2400" b="1" dirty="0">
              <a:solidFill>
                <a:srgbClr val="0064FF"/>
              </a:solidFill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EF86BB18-6F35-E145-B09C-46A4B2095C17}"/>
              </a:ext>
            </a:extLst>
          </p:cNvPr>
          <p:cNvCxnSpPr>
            <a:cxnSpLocks/>
          </p:cNvCxnSpPr>
          <p:nvPr/>
        </p:nvCxnSpPr>
        <p:spPr>
          <a:xfrm>
            <a:off x="6093093" y="2136592"/>
            <a:ext cx="0" cy="702962"/>
          </a:xfrm>
          <a:prstGeom prst="line">
            <a:avLst/>
          </a:prstGeom>
          <a:ln w="1270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errar corchete 15">
            <a:extLst>
              <a:ext uri="{FF2B5EF4-FFF2-40B4-BE49-F238E27FC236}">
                <a16:creationId xmlns:a16="http://schemas.microsoft.com/office/drawing/2014/main" id="{B3DB5C35-1E0C-914B-A47E-1E642448A326}"/>
              </a:ext>
            </a:extLst>
          </p:cNvPr>
          <p:cNvSpPr/>
          <p:nvPr/>
        </p:nvSpPr>
        <p:spPr>
          <a:xfrm rot="16200000">
            <a:off x="5963812" y="-531751"/>
            <a:ext cx="258562" cy="6443892"/>
          </a:xfrm>
          <a:prstGeom prst="rightBracket">
            <a:avLst>
              <a:gd name="adj" fmla="val 77995"/>
            </a:avLst>
          </a:prstGeom>
          <a:ln w="1270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pic>
        <p:nvPicPr>
          <p:cNvPr id="13" name="Imagen 8">
            <a:extLst>
              <a:ext uri="{FF2B5EF4-FFF2-40B4-BE49-F238E27FC236}">
                <a16:creationId xmlns:a16="http://schemas.microsoft.com/office/drawing/2014/main" id="{020558B8-56A3-B049-B66B-8C40CD01AF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6000" y="2240182"/>
            <a:ext cx="1980000" cy="499155"/>
          </a:xfrm>
          <a:prstGeom prst="rect">
            <a:avLst/>
          </a:prstGeom>
        </p:spPr>
      </p:pic>
      <p:sp>
        <p:nvSpPr>
          <p:cNvPr id="18" name="Cerrar corchete 17">
            <a:extLst>
              <a:ext uri="{FF2B5EF4-FFF2-40B4-BE49-F238E27FC236}">
                <a16:creationId xmlns:a16="http://schemas.microsoft.com/office/drawing/2014/main" id="{1BC0A2B8-8182-9C4B-95F3-389CCAB2FF92}"/>
              </a:ext>
            </a:extLst>
          </p:cNvPr>
          <p:cNvSpPr/>
          <p:nvPr/>
        </p:nvSpPr>
        <p:spPr>
          <a:xfrm rot="5400000">
            <a:off x="5998870" y="-1103437"/>
            <a:ext cx="194261" cy="9434502"/>
          </a:xfrm>
          <a:prstGeom prst="rightBracket">
            <a:avLst>
              <a:gd name="adj" fmla="val 77995"/>
            </a:avLst>
          </a:prstGeom>
          <a:ln w="1270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21" name="Cerrar corchete 20">
            <a:extLst>
              <a:ext uri="{FF2B5EF4-FFF2-40B4-BE49-F238E27FC236}">
                <a16:creationId xmlns:a16="http://schemas.microsoft.com/office/drawing/2014/main" id="{9EA6E079-4D07-584D-8EF9-C4FEA00EFC86}"/>
              </a:ext>
            </a:extLst>
          </p:cNvPr>
          <p:cNvSpPr/>
          <p:nvPr/>
        </p:nvSpPr>
        <p:spPr>
          <a:xfrm rot="16200000">
            <a:off x="5995965" y="1071164"/>
            <a:ext cx="194261" cy="5858084"/>
          </a:xfrm>
          <a:prstGeom prst="rightBracket">
            <a:avLst>
              <a:gd name="adj" fmla="val 77995"/>
            </a:avLst>
          </a:prstGeom>
          <a:ln w="1270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26" name="Rectángulo 10">
            <a:extLst>
              <a:ext uri="{FF2B5EF4-FFF2-40B4-BE49-F238E27FC236}">
                <a16:creationId xmlns:a16="http://schemas.microsoft.com/office/drawing/2014/main" id="{A6BA193B-544F-984A-A79F-6C614B249F9E}"/>
              </a:ext>
            </a:extLst>
          </p:cNvPr>
          <p:cNvSpPr/>
          <p:nvPr/>
        </p:nvSpPr>
        <p:spPr>
          <a:xfrm>
            <a:off x="6430318" y="4414488"/>
            <a:ext cx="5183640" cy="1988550"/>
          </a:xfrm>
          <a:prstGeom prst="roundRect">
            <a:avLst>
              <a:gd name="adj" fmla="val 7438"/>
            </a:avLst>
          </a:prstGeom>
          <a:ln>
            <a:solidFill>
              <a:schemeClr val="bg2">
                <a:lumMod val="90000"/>
              </a:schemeClr>
            </a:solidFill>
          </a:ln>
        </p:spPr>
        <p:txBody>
          <a:bodyPr wrap="square" tIns="360000" bIns="46800" numCol="2">
            <a:noAutofit/>
          </a:bodyPr>
          <a:lstStyle/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Metodología sólida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Planificación y recursos adecuados 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Carga de respuesta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Independencia Profesional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Procedimientos estadísticos adecuados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Relevancia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Precisión y confiabilidad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Oportunidad y puntualidad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Coherencia y comparabilidad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Accesibilidad y claridad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Disponibilidad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Integridad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Confidencialidad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Autenticidad y no repudio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Trazabilidad</a:t>
            </a:r>
          </a:p>
        </p:txBody>
      </p:sp>
      <p:sp>
        <p:nvSpPr>
          <p:cNvPr id="27" name="Rectángulo 10">
            <a:extLst>
              <a:ext uri="{FF2B5EF4-FFF2-40B4-BE49-F238E27FC236}">
                <a16:creationId xmlns:a16="http://schemas.microsoft.com/office/drawing/2014/main" id="{7EE405A7-6D54-714B-9D35-3FC42E2525DC}"/>
              </a:ext>
            </a:extLst>
          </p:cNvPr>
          <p:cNvSpPr/>
          <p:nvPr/>
        </p:nvSpPr>
        <p:spPr>
          <a:xfrm>
            <a:off x="768253" y="4395560"/>
            <a:ext cx="4791600" cy="2006577"/>
          </a:xfrm>
          <a:prstGeom prst="roundRect">
            <a:avLst>
              <a:gd name="adj" fmla="val 8059"/>
            </a:avLst>
          </a:prstGeom>
          <a:ln>
            <a:solidFill>
              <a:schemeClr val="bg2">
                <a:lumMod val="90000"/>
              </a:schemeClr>
            </a:solidFill>
          </a:ln>
        </p:spPr>
        <p:txBody>
          <a:bodyPr wrap="square" tIns="360000" bIns="46800" numCol="2">
            <a:noAutofit/>
          </a:bodyPr>
          <a:lstStyle/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Planificación 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Diseño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Construcción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Recolección 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Procesamiento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Análisis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Difusión 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Archivo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Evaluación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Aseguramiento de la calidad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Marco Normativo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Entorno informático</a:t>
            </a:r>
          </a:p>
          <a:p>
            <a:pPr marL="380990" indent="-380990" defTabSz="914377">
              <a:buClr>
                <a:srgbClr val="0064FF"/>
              </a:buClr>
              <a:buFont typeface="Arial" panose="020B0604020202020204" pitchFamily="34" charset="0"/>
              <a:buChar char="•"/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Entorno estadístico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AF205B12-3D17-8A45-B95D-D0B33185E5A3}"/>
              </a:ext>
            </a:extLst>
          </p:cNvPr>
          <p:cNvCxnSpPr>
            <a:cxnSpLocks/>
          </p:cNvCxnSpPr>
          <p:nvPr/>
        </p:nvCxnSpPr>
        <p:spPr>
          <a:xfrm>
            <a:off x="6092165" y="3702540"/>
            <a:ext cx="930" cy="206615"/>
          </a:xfrm>
          <a:prstGeom prst="line">
            <a:avLst/>
          </a:prstGeom>
          <a:ln w="1270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CEF5471-1686-0046-BA77-6AAC2984C1CE}"/>
              </a:ext>
            </a:extLst>
          </p:cNvPr>
          <p:cNvSpPr txBox="1"/>
          <p:nvPr/>
        </p:nvSpPr>
        <p:spPr>
          <a:xfrm>
            <a:off x="1292175" y="4143531"/>
            <a:ext cx="3743753" cy="466622"/>
          </a:xfrm>
          <a:prstGeom prst="roundRect">
            <a:avLst>
              <a:gd name="adj" fmla="val 50000"/>
            </a:avLst>
          </a:prstGeom>
          <a:solidFill>
            <a:srgbClr val="D7E5FF"/>
          </a:solidFill>
          <a:ln>
            <a:solidFill>
              <a:srgbClr val="0064FF"/>
            </a:solidFill>
          </a:ln>
        </p:spPr>
        <p:txBody>
          <a:bodyPr wrap="square" rtlCol="0" anchor="ctr">
            <a:noAutofit/>
          </a:bodyPr>
          <a:lstStyle/>
          <a:p>
            <a:pPr algn="ctr" defTabSz="6519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C" sz="1400" dirty="0">
                <a:solidFill>
                  <a:srgbClr val="6E6E7C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Requisito de Calidad y  fases del Modelo de Producción Estadística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8ED2BA44-CC72-F64F-AC98-333F925CC162}"/>
              </a:ext>
            </a:extLst>
          </p:cNvPr>
          <p:cNvSpPr txBox="1"/>
          <p:nvPr/>
        </p:nvSpPr>
        <p:spPr>
          <a:xfrm>
            <a:off x="7156074" y="4143531"/>
            <a:ext cx="3743753" cy="466622"/>
          </a:xfrm>
          <a:prstGeom prst="roundRect">
            <a:avLst>
              <a:gd name="adj" fmla="val 50000"/>
            </a:avLst>
          </a:prstGeom>
          <a:solidFill>
            <a:srgbClr val="D7E5FF"/>
          </a:solidFill>
          <a:ln>
            <a:solidFill>
              <a:srgbClr val="0064FF"/>
            </a:solidFill>
          </a:ln>
        </p:spPr>
        <p:txBody>
          <a:bodyPr wrap="square" rtlCol="0" anchor="ctr">
            <a:noAutofit/>
          </a:bodyPr>
          <a:lstStyle/>
          <a:p>
            <a:pPr algn="ctr" defTabSz="6519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C" sz="1400" dirty="0">
                <a:solidFill>
                  <a:srgbClr val="6E6E7C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Principios/Pilares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EF30ABAB-3F64-304B-89F0-A37DC98299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4638" y="2954452"/>
            <a:ext cx="483269" cy="483269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8DD68717-BF19-D84F-AFC6-83098404AF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9362" y="2916663"/>
            <a:ext cx="531596" cy="531596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465A9B3E-DE0F-7C44-96B9-891BD53899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3574" y="2902282"/>
            <a:ext cx="531596" cy="53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1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ángulo 127">
            <a:extLst>
              <a:ext uri="{FF2B5EF4-FFF2-40B4-BE49-F238E27FC236}">
                <a16:creationId xmlns:a16="http://schemas.microsoft.com/office/drawing/2014/main" id="{D114EC00-061B-B513-A010-9978D76336C5}"/>
              </a:ext>
            </a:extLst>
          </p:cNvPr>
          <p:cNvSpPr/>
          <p:nvPr/>
        </p:nvSpPr>
        <p:spPr>
          <a:xfrm>
            <a:off x="1309957" y="4729450"/>
            <a:ext cx="3004604" cy="1384995"/>
          </a:xfrm>
          <a:prstGeom prst="rect">
            <a:avLst/>
          </a:prstGeom>
          <a:solidFill>
            <a:srgbClr val="6E6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1B2529D-9DD2-5943-94B3-DAA0E7A31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831" y="432878"/>
            <a:ext cx="7097913" cy="530024"/>
          </a:xfrm>
        </p:spPr>
        <p:txBody>
          <a:bodyPr>
            <a:noAutofit/>
          </a:bodyPr>
          <a:lstStyle/>
          <a:p>
            <a:r>
              <a:rPr lang="es-419" sz="2700" dirty="0"/>
              <a:t>2. </a:t>
            </a:r>
            <a:r>
              <a:rPr lang="es-MX" sz="2700" dirty="0"/>
              <a:t>Sistema de Certificación de la calidad</a:t>
            </a:r>
            <a:endParaRPr lang="es-419" sz="27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19EB83-FD62-B340-8B37-DDC80633C4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419" dirty="0"/>
              <a:t>08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B34D594A-0B5E-4848-9E33-A66FD9BB02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7153" y="1177913"/>
            <a:ext cx="8270697" cy="603978"/>
          </a:xfrm>
          <a:prstGeom prst="roundRect">
            <a:avLst>
              <a:gd name="adj" fmla="val 50000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txBody>
          <a:bodyPr>
            <a:noAutofit/>
          </a:bodyPr>
          <a:lstStyle/>
          <a:p>
            <a:pPr algn="ctr"/>
            <a:r>
              <a:rPr lang="es-EC" sz="1800" dirty="0">
                <a:solidFill>
                  <a:schemeClr val="bg1">
                    <a:lumMod val="50000"/>
                  </a:schemeClr>
                </a:solidFill>
              </a:rPr>
              <a:t>Grados de calidad a obtener y conformación del equipo certificador</a:t>
            </a:r>
            <a:endParaRPr lang="es-419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5" name="Rectángulo 114">
            <a:extLst>
              <a:ext uri="{FF2B5EF4-FFF2-40B4-BE49-F238E27FC236}">
                <a16:creationId xmlns:a16="http://schemas.microsoft.com/office/drawing/2014/main" id="{C46A84DB-98AD-7119-0B84-743D1CE28AF3}"/>
              </a:ext>
            </a:extLst>
          </p:cNvPr>
          <p:cNvSpPr/>
          <p:nvPr/>
        </p:nvSpPr>
        <p:spPr>
          <a:xfrm>
            <a:off x="1157021" y="2166179"/>
            <a:ext cx="3310330" cy="4050702"/>
          </a:xfrm>
          <a:prstGeom prst="rect">
            <a:avLst/>
          </a:prstGeom>
          <a:noFill/>
          <a:ln>
            <a:solidFill>
              <a:srgbClr val="0064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16" name="Rectángulo 115">
            <a:extLst>
              <a:ext uri="{FF2B5EF4-FFF2-40B4-BE49-F238E27FC236}">
                <a16:creationId xmlns:a16="http://schemas.microsoft.com/office/drawing/2014/main" id="{D8503CC4-383B-87DD-E57B-DE6B5CF5212F}"/>
              </a:ext>
            </a:extLst>
          </p:cNvPr>
          <p:cNvSpPr/>
          <p:nvPr/>
        </p:nvSpPr>
        <p:spPr>
          <a:xfrm>
            <a:off x="5368835" y="2166179"/>
            <a:ext cx="5537088" cy="4050702"/>
          </a:xfrm>
          <a:prstGeom prst="rect">
            <a:avLst/>
          </a:prstGeom>
          <a:noFill/>
          <a:ln>
            <a:solidFill>
              <a:srgbClr val="0064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17" name="CuadroTexto 116">
            <a:extLst>
              <a:ext uri="{FF2B5EF4-FFF2-40B4-BE49-F238E27FC236}">
                <a16:creationId xmlns:a16="http://schemas.microsoft.com/office/drawing/2014/main" id="{5225F0C0-F125-5FF3-C3D3-E028F1F98E08}"/>
              </a:ext>
            </a:extLst>
          </p:cNvPr>
          <p:cNvSpPr txBox="1"/>
          <p:nvPr/>
        </p:nvSpPr>
        <p:spPr>
          <a:xfrm>
            <a:off x="1323020" y="1996902"/>
            <a:ext cx="2978332" cy="387191"/>
          </a:xfrm>
          <a:prstGeom prst="roundRect">
            <a:avLst>
              <a:gd name="adj" fmla="val 9325"/>
            </a:avLst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C" b="1" dirty="0">
                <a:solidFill>
                  <a:srgbClr val="0064FF"/>
                </a:solidFill>
              </a:rPr>
              <a:t>GRADO DE CALIDAD</a:t>
            </a:r>
          </a:p>
        </p:txBody>
      </p:sp>
      <p:sp>
        <p:nvSpPr>
          <p:cNvPr id="118" name="CuadroTexto 117">
            <a:extLst>
              <a:ext uri="{FF2B5EF4-FFF2-40B4-BE49-F238E27FC236}">
                <a16:creationId xmlns:a16="http://schemas.microsoft.com/office/drawing/2014/main" id="{D5384C7B-8A3C-AA7F-72A0-618FF1B081E5}"/>
              </a:ext>
            </a:extLst>
          </p:cNvPr>
          <p:cNvSpPr txBox="1"/>
          <p:nvPr/>
        </p:nvSpPr>
        <p:spPr>
          <a:xfrm>
            <a:off x="6646651" y="1996902"/>
            <a:ext cx="2978332" cy="387191"/>
          </a:xfrm>
          <a:prstGeom prst="roundRect">
            <a:avLst>
              <a:gd name="adj" fmla="val 9325"/>
            </a:avLst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C" b="1" dirty="0">
                <a:solidFill>
                  <a:srgbClr val="0064FF"/>
                </a:solidFill>
              </a:rPr>
              <a:t>EQUIPO CERTIFICADOR</a:t>
            </a:r>
          </a:p>
        </p:txBody>
      </p:sp>
      <p:sp>
        <p:nvSpPr>
          <p:cNvPr id="120" name="CuadroTexto 119">
            <a:extLst>
              <a:ext uri="{FF2B5EF4-FFF2-40B4-BE49-F238E27FC236}">
                <a16:creationId xmlns:a16="http://schemas.microsoft.com/office/drawing/2014/main" id="{0D0C1C6E-03FE-26C8-C2DB-9166A7B83620}"/>
              </a:ext>
            </a:extLst>
          </p:cNvPr>
          <p:cNvSpPr txBox="1"/>
          <p:nvPr/>
        </p:nvSpPr>
        <p:spPr>
          <a:xfrm>
            <a:off x="1714902" y="2615836"/>
            <a:ext cx="2449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1800" dirty="0">
                <a:solidFill>
                  <a:srgbClr val="6E6E7C"/>
                </a:solidFill>
                <a:latin typeface="+mj-lt"/>
                <a:ea typeface="Segoe UI" panose="020B0502040204020203" pitchFamily="34" charset="0"/>
                <a:cs typeface="Arial" pitchFamily="34" charset="0"/>
              </a:rPr>
              <a:t>Duración de 4 años </a:t>
            </a:r>
            <a:endParaRPr lang="es-EC" sz="1800" dirty="0">
              <a:solidFill>
                <a:srgbClr val="6E6E7C"/>
              </a:solidFill>
              <a:latin typeface="+mj-lt"/>
              <a:ea typeface="Segoe UI" panose="020B0502040204020203" pitchFamily="34" charset="0"/>
              <a:cs typeface="Arial" pitchFamily="34" charset="0"/>
            </a:endParaRPr>
          </a:p>
        </p:txBody>
      </p:sp>
      <p:sp>
        <p:nvSpPr>
          <p:cNvPr id="122" name="CuadroTexto 121">
            <a:extLst>
              <a:ext uri="{FF2B5EF4-FFF2-40B4-BE49-F238E27FC236}">
                <a16:creationId xmlns:a16="http://schemas.microsoft.com/office/drawing/2014/main" id="{85850790-58A8-CAD3-EED4-D5DCED3F3A00}"/>
              </a:ext>
            </a:extLst>
          </p:cNvPr>
          <p:cNvSpPr txBox="1"/>
          <p:nvPr/>
        </p:nvSpPr>
        <p:spPr>
          <a:xfrm>
            <a:off x="1441431" y="2615836"/>
            <a:ext cx="411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es-EC" altLang="es-ES" sz="1800" b="1" dirty="0">
                <a:solidFill>
                  <a:srgbClr val="0064FF"/>
                </a:solidFill>
                <a:latin typeface="+mj-lt"/>
              </a:rPr>
              <a:t>A</a:t>
            </a:r>
            <a:endParaRPr lang="es-EC" altLang="es-ES" sz="4000" b="1" dirty="0">
              <a:solidFill>
                <a:srgbClr val="0064FF"/>
              </a:solidFill>
              <a:latin typeface="+mj-lt"/>
            </a:endParaRPr>
          </a:p>
        </p:txBody>
      </p:sp>
      <p:sp>
        <p:nvSpPr>
          <p:cNvPr id="123" name="CuadroTexto 122">
            <a:extLst>
              <a:ext uri="{FF2B5EF4-FFF2-40B4-BE49-F238E27FC236}">
                <a16:creationId xmlns:a16="http://schemas.microsoft.com/office/drawing/2014/main" id="{D41A7567-88E7-D3BC-F0CE-69C748CEAAE4}"/>
              </a:ext>
            </a:extLst>
          </p:cNvPr>
          <p:cNvSpPr txBox="1"/>
          <p:nvPr/>
        </p:nvSpPr>
        <p:spPr>
          <a:xfrm>
            <a:off x="1714902" y="3334293"/>
            <a:ext cx="2449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1800" dirty="0">
                <a:solidFill>
                  <a:srgbClr val="6E6E7C"/>
                </a:solidFill>
                <a:latin typeface="+mj-lt"/>
                <a:ea typeface="Segoe UI" panose="020B0502040204020203" pitchFamily="34" charset="0"/>
                <a:cs typeface="Arial" pitchFamily="34" charset="0"/>
              </a:rPr>
              <a:t>Duración de 3 años </a:t>
            </a:r>
            <a:endParaRPr lang="es-EC" sz="1800" dirty="0">
              <a:solidFill>
                <a:srgbClr val="6E6E7C"/>
              </a:solidFill>
              <a:latin typeface="+mj-lt"/>
              <a:ea typeface="Segoe UI" panose="020B0502040204020203" pitchFamily="34" charset="0"/>
              <a:cs typeface="Arial" pitchFamily="34" charset="0"/>
            </a:endParaRPr>
          </a:p>
        </p:txBody>
      </p:sp>
      <p:sp>
        <p:nvSpPr>
          <p:cNvPr id="124" name="CuadroTexto 123">
            <a:extLst>
              <a:ext uri="{FF2B5EF4-FFF2-40B4-BE49-F238E27FC236}">
                <a16:creationId xmlns:a16="http://schemas.microsoft.com/office/drawing/2014/main" id="{0FED7611-3D18-27C2-C763-E0A05469176F}"/>
              </a:ext>
            </a:extLst>
          </p:cNvPr>
          <p:cNvSpPr txBox="1"/>
          <p:nvPr/>
        </p:nvSpPr>
        <p:spPr>
          <a:xfrm>
            <a:off x="1441431" y="3334293"/>
            <a:ext cx="411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es-EC" altLang="es-ES" sz="1800" b="1" dirty="0">
                <a:solidFill>
                  <a:srgbClr val="0064FF"/>
                </a:solidFill>
                <a:latin typeface="+mj-lt"/>
              </a:rPr>
              <a:t>B</a:t>
            </a:r>
            <a:endParaRPr lang="es-EC" altLang="es-ES" sz="4000" b="1" dirty="0">
              <a:solidFill>
                <a:srgbClr val="0064FF"/>
              </a:solidFill>
              <a:latin typeface="+mj-lt"/>
            </a:endParaRPr>
          </a:p>
        </p:txBody>
      </p:sp>
      <p:sp>
        <p:nvSpPr>
          <p:cNvPr id="125" name="CuadroTexto 124">
            <a:extLst>
              <a:ext uri="{FF2B5EF4-FFF2-40B4-BE49-F238E27FC236}">
                <a16:creationId xmlns:a16="http://schemas.microsoft.com/office/drawing/2014/main" id="{5E0B7456-B62A-1A45-02D1-CC0F0E3A21E5}"/>
              </a:ext>
            </a:extLst>
          </p:cNvPr>
          <p:cNvSpPr txBox="1"/>
          <p:nvPr/>
        </p:nvSpPr>
        <p:spPr>
          <a:xfrm>
            <a:off x="1714902" y="4052750"/>
            <a:ext cx="2449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1800" dirty="0">
                <a:solidFill>
                  <a:srgbClr val="6E6E7C"/>
                </a:solidFill>
                <a:latin typeface="+mj-lt"/>
                <a:ea typeface="Segoe UI" panose="020B0502040204020203" pitchFamily="34" charset="0"/>
                <a:cs typeface="Arial" pitchFamily="34" charset="0"/>
              </a:rPr>
              <a:t>Duración de 2 años </a:t>
            </a:r>
            <a:endParaRPr lang="es-EC" sz="1800" dirty="0">
              <a:solidFill>
                <a:srgbClr val="6E6E7C"/>
              </a:solidFill>
              <a:latin typeface="+mj-lt"/>
              <a:ea typeface="Segoe UI" panose="020B0502040204020203" pitchFamily="34" charset="0"/>
              <a:cs typeface="Arial" pitchFamily="34" charset="0"/>
            </a:endParaRPr>
          </a:p>
        </p:txBody>
      </p:sp>
      <p:sp>
        <p:nvSpPr>
          <p:cNvPr id="126" name="CuadroTexto 125">
            <a:extLst>
              <a:ext uri="{FF2B5EF4-FFF2-40B4-BE49-F238E27FC236}">
                <a16:creationId xmlns:a16="http://schemas.microsoft.com/office/drawing/2014/main" id="{9E3749F2-E665-B475-5242-DA6ABEC8272C}"/>
              </a:ext>
            </a:extLst>
          </p:cNvPr>
          <p:cNvSpPr txBox="1"/>
          <p:nvPr/>
        </p:nvSpPr>
        <p:spPr>
          <a:xfrm>
            <a:off x="1441431" y="4052750"/>
            <a:ext cx="411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es-EC" altLang="es-ES" b="1" dirty="0">
                <a:solidFill>
                  <a:srgbClr val="0064FF"/>
                </a:solidFill>
                <a:latin typeface="+mj-lt"/>
              </a:rPr>
              <a:t>C</a:t>
            </a:r>
            <a:endParaRPr lang="es-EC" altLang="es-ES" sz="4000" b="1" dirty="0">
              <a:solidFill>
                <a:srgbClr val="0064FF"/>
              </a:solidFill>
              <a:latin typeface="+mj-lt"/>
            </a:endParaRPr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602C7B50-C206-46E4-07B6-EA4B060BB568}"/>
              </a:ext>
            </a:extLst>
          </p:cNvPr>
          <p:cNvSpPr txBox="1"/>
          <p:nvPr/>
        </p:nvSpPr>
        <p:spPr>
          <a:xfrm>
            <a:off x="1450881" y="4729450"/>
            <a:ext cx="27227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No </a:t>
            </a:r>
            <a:r>
              <a:rPr lang="es-EC" sz="1400" dirty="0">
                <a:solidFill>
                  <a:schemeClr val="bg1"/>
                </a:solidFill>
              </a:rPr>
              <a:t>alcanza el puntaje </a:t>
            </a:r>
            <a:r>
              <a:rPr lang="es-EC" sz="1400" dirty="0" smtClean="0">
                <a:solidFill>
                  <a:schemeClr val="bg1"/>
                </a:solidFill>
              </a:rPr>
              <a:t>mínimo (menos de 70 puntos), </a:t>
            </a:r>
            <a:r>
              <a:rPr lang="es-EC" sz="1400" dirty="0">
                <a:solidFill>
                  <a:schemeClr val="bg1"/>
                </a:solidFill>
              </a:rPr>
              <a:t>tiene como máximo un año calendario para implementar las mejoras en su proceso de producción en su totalidad</a:t>
            </a:r>
          </a:p>
        </p:txBody>
      </p:sp>
      <p:graphicFrame>
        <p:nvGraphicFramePr>
          <p:cNvPr id="129" name="2 Diagrama">
            <a:extLst>
              <a:ext uri="{FF2B5EF4-FFF2-40B4-BE49-F238E27FC236}">
                <a16:creationId xmlns:a16="http://schemas.microsoft.com/office/drawing/2014/main" id="{CAF29368-28E5-54A1-EDAC-47B148DD7836}"/>
              </a:ext>
            </a:extLst>
          </p:cNvPr>
          <p:cNvGraphicFramePr/>
          <p:nvPr>
            <p:extLst/>
          </p:nvPr>
        </p:nvGraphicFramePr>
        <p:xfrm>
          <a:off x="4437659" y="2421726"/>
          <a:ext cx="4879591" cy="3723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0" name="2 Diagrama">
            <a:extLst>
              <a:ext uri="{FF2B5EF4-FFF2-40B4-BE49-F238E27FC236}">
                <a16:creationId xmlns:a16="http://schemas.microsoft.com/office/drawing/2014/main" id="{8FD1DED2-236F-2540-6E37-85C9C061393F}"/>
              </a:ext>
            </a:extLst>
          </p:cNvPr>
          <p:cNvGraphicFramePr/>
          <p:nvPr>
            <p:extLst/>
          </p:nvPr>
        </p:nvGraphicFramePr>
        <p:xfrm>
          <a:off x="6927816" y="2408257"/>
          <a:ext cx="4879591" cy="3723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5E0B7456-B62A-1A45-02D1-CC0F0E3A21E5}"/>
              </a:ext>
            </a:extLst>
          </p:cNvPr>
          <p:cNvSpPr txBox="1"/>
          <p:nvPr/>
        </p:nvSpPr>
        <p:spPr>
          <a:xfrm>
            <a:off x="2236664" y="2949777"/>
            <a:ext cx="122464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900" dirty="0" smtClean="0">
                <a:solidFill>
                  <a:srgbClr val="6E6E7C"/>
                </a:solidFill>
                <a:latin typeface="+mj-lt"/>
                <a:ea typeface="Segoe UI" panose="020B0502040204020203" pitchFamily="34" charset="0"/>
                <a:cs typeface="Arial" pitchFamily="34" charset="0"/>
              </a:rPr>
              <a:t>(90 y 100 puntos)</a:t>
            </a:r>
            <a:endParaRPr lang="es-EC" sz="900" dirty="0">
              <a:solidFill>
                <a:srgbClr val="6E6E7C"/>
              </a:solidFill>
              <a:latin typeface="+mj-lt"/>
              <a:ea typeface="Segoe UI" panose="020B0502040204020203" pitchFamily="34" charset="0"/>
              <a:cs typeface="Arial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E0B7456-B62A-1A45-02D1-CC0F0E3A21E5}"/>
              </a:ext>
            </a:extLst>
          </p:cNvPr>
          <p:cNvSpPr txBox="1"/>
          <p:nvPr/>
        </p:nvSpPr>
        <p:spPr>
          <a:xfrm>
            <a:off x="2236664" y="3668234"/>
            <a:ext cx="122464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900" dirty="0" smtClean="0">
                <a:solidFill>
                  <a:srgbClr val="6E6E7C"/>
                </a:solidFill>
                <a:latin typeface="+mj-lt"/>
                <a:ea typeface="Segoe UI" panose="020B0502040204020203" pitchFamily="34" charset="0"/>
                <a:cs typeface="Arial" pitchFamily="34" charset="0"/>
              </a:rPr>
              <a:t>(80 y 89 puntos)</a:t>
            </a:r>
            <a:endParaRPr lang="es-EC" sz="900" dirty="0">
              <a:solidFill>
                <a:srgbClr val="6E6E7C"/>
              </a:solidFill>
              <a:latin typeface="+mj-lt"/>
              <a:ea typeface="Segoe UI" panose="020B0502040204020203" pitchFamily="34" charset="0"/>
              <a:cs typeface="Arial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E0B7456-B62A-1A45-02D1-CC0F0E3A21E5}"/>
              </a:ext>
            </a:extLst>
          </p:cNvPr>
          <p:cNvSpPr txBox="1"/>
          <p:nvPr/>
        </p:nvSpPr>
        <p:spPr>
          <a:xfrm>
            <a:off x="2199864" y="4383886"/>
            <a:ext cx="122464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900" dirty="0" smtClean="0">
                <a:solidFill>
                  <a:srgbClr val="6E6E7C"/>
                </a:solidFill>
                <a:latin typeface="+mj-lt"/>
                <a:ea typeface="Segoe UI" panose="020B0502040204020203" pitchFamily="34" charset="0"/>
                <a:cs typeface="Arial" pitchFamily="34" charset="0"/>
              </a:rPr>
              <a:t>(70 </a:t>
            </a:r>
            <a:r>
              <a:rPr lang="es-ES" sz="900" dirty="0" smtClean="0">
                <a:solidFill>
                  <a:srgbClr val="6E6E7C"/>
                </a:solidFill>
                <a:latin typeface="+mj-lt"/>
                <a:ea typeface="Segoe UI" panose="020B0502040204020203" pitchFamily="34" charset="0"/>
                <a:cs typeface="Arial" pitchFamily="34" charset="0"/>
              </a:rPr>
              <a:t>y 79 puntos)</a:t>
            </a:r>
            <a:endParaRPr lang="es-EC" sz="900" dirty="0">
              <a:solidFill>
                <a:srgbClr val="6E6E7C"/>
              </a:solidFill>
              <a:latin typeface="+mj-lt"/>
              <a:ea typeface="Segoe UI" panose="020B0502040204020203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26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ángulo redondeado 61">
            <a:extLst>
              <a:ext uri="{FF2B5EF4-FFF2-40B4-BE49-F238E27FC236}">
                <a16:creationId xmlns:a16="http://schemas.microsoft.com/office/drawing/2014/main" id="{69249822-57A4-976A-3B5D-C09BFB11C965}"/>
              </a:ext>
            </a:extLst>
          </p:cNvPr>
          <p:cNvSpPr/>
          <p:nvPr/>
        </p:nvSpPr>
        <p:spPr>
          <a:xfrm>
            <a:off x="7261357" y="1894162"/>
            <a:ext cx="1912743" cy="415240"/>
          </a:xfrm>
          <a:prstGeom prst="roundRect">
            <a:avLst/>
          </a:prstGeom>
          <a:solidFill>
            <a:srgbClr val="6E6E7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55" name="Rectángulo redondeado 54">
            <a:extLst>
              <a:ext uri="{FF2B5EF4-FFF2-40B4-BE49-F238E27FC236}">
                <a16:creationId xmlns:a16="http://schemas.microsoft.com/office/drawing/2014/main" id="{D3BF6B78-9B7A-8DDE-0663-53EA8F6AC732}"/>
              </a:ext>
            </a:extLst>
          </p:cNvPr>
          <p:cNvSpPr/>
          <p:nvPr/>
        </p:nvSpPr>
        <p:spPr>
          <a:xfrm>
            <a:off x="257149" y="1894162"/>
            <a:ext cx="2943249" cy="416457"/>
          </a:xfrm>
          <a:prstGeom prst="roundRect">
            <a:avLst/>
          </a:prstGeom>
          <a:solidFill>
            <a:srgbClr val="6E6E7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1B2529D-9DD2-5943-94B3-DAA0E7A31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831" y="432878"/>
            <a:ext cx="7088557" cy="530024"/>
          </a:xfrm>
        </p:spPr>
        <p:txBody>
          <a:bodyPr>
            <a:noAutofit/>
          </a:bodyPr>
          <a:lstStyle/>
          <a:p>
            <a:r>
              <a:rPr lang="es-419" sz="2700" dirty="0"/>
              <a:t>2. </a:t>
            </a:r>
            <a:r>
              <a:rPr lang="es-MX" sz="2700" dirty="0"/>
              <a:t>Sistema de Certificación de la calidad</a:t>
            </a:r>
            <a:endParaRPr lang="es-419" sz="27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19EB83-FD62-B340-8B37-DDC80633C4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419" dirty="0"/>
              <a:t>09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B34D594A-0B5E-4848-9E33-A66FD9BB02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54257" y="1056090"/>
            <a:ext cx="5337974" cy="603978"/>
          </a:xfrm>
          <a:prstGeom prst="roundRect">
            <a:avLst>
              <a:gd name="adj" fmla="val 50000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txBody>
          <a:bodyPr>
            <a:noAutofit/>
          </a:bodyPr>
          <a:lstStyle/>
          <a:p>
            <a:pPr algn="ctr"/>
            <a:r>
              <a:rPr lang="es-EC" sz="1800" dirty="0">
                <a:solidFill>
                  <a:schemeClr val="bg1">
                    <a:lumMod val="50000"/>
                  </a:schemeClr>
                </a:solidFill>
              </a:rPr>
              <a:t>Fases y procesos que componen el Sistema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71FBB16-0A29-1254-2DA2-8D5E95F5D6C4}"/>
              </a:ext>
            </a:extLst>
          </p:cNvPr>
          <p:cNvSpPr txBox="1"/>
          <p:nvPr/>
        </p:nvSpPr>
        <p:spPr>
          <a:xfrm>
            <a:off x="7382514" y="1965482"/>
            <a:ext cx="16704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050" dirty="0">
                <a:solidFill>
                  <a:schemeClr val="bg1"/>
                </a:solidFill>
              </a:rPr>
              <a:t>Comité Certificador</a:t>
            </a:r>
          </a:p>
        </p:txBody>
      </p:sp>
      <p:graphicFrame>
        <p:nvGraphicFramePr>
          <p:cNvPr id="53" name="6 Diagrama">
            <a:extLst>
              <a:ext uri="{FF2B5EF4-FFF2-40B4-BE49-F238E27FC236}">
                <a16:creationId xmlns:a16="http://schemas.microsoft.com/office/drawing/2014/main" id="{0EBDF506-051F-7345-2233-D4667F60A61A}"/>
              </a:ext>
            </a:extLst>
          </p:cNvPr>
          <p:cNvGraphicFramePr/>
          <p:nvPr/>
        </p:nvGraphicFramePr>
        <p:xfrm>
          <a:off x="593850" y="2594185"/>
          <a:ext cx="11258789" cy="503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" name="CuadroTexto 50">
            <a:extLst>
              <a:ext uri="{FF2B5EF4-FFF2-40B4-BE49-F238E27FC236}">
                <a16:creationId xmlns:a16="http://schemas.microsoft.com/office/drawing/2014/main" id="{E58F4305-4E2B-E529-AD61-33EC67C88E1C}"/>
              </a:ext>
            </a:extLst>
          </p:cNvPr>
          <p:cNvSpPr txBox="1"/>
          <p:nvPr/>
        </p:nvSpPr>
        <p:spPr>
          <a:xfrm>
            <a:off x="409425" y="1965482"/>
            <a:ext cx="2638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050" dirty="0">
                <a:solidFill>
                  <a:schemeClr val="bg1"/>
                </a:solidFill>
              </a:rPr>
              <a:t>Priorización operaciones estadísticas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0527E290-109C-716D-7AD6-AABE8D5852BD}"/>
              </a:ext>
            </a:extLst>
          </p:cNvPr>
          <p:cNvSpPr txBox="1"/>
          <p:nvPr/>
        </p:nvSpPr>
        <p:spPr>
          <a:xfrm>
            <a:off x="927462" y="2697636"/>
            <a:ext cx="1580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b="1" dirty="0">
                <a:solidFill>
                  <a:srgbClr val="6E6E7C"/>
                </a:solidFill>
              </a:rPr>
              <a:t>1. Preparación 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741FBDFC-7ACE-B067-6C72-9762CDD101EC}"/>
              </a:ext>
            </a:extLst>
          </p:cNvPr>
          <p:cNvSpPr txBox="1"/>
          <p:nvPr/>
        </p:nvSpPr>
        <p:spPr>
          <a:xfrm>
            <a:off x="3200399" y="2697636"/>
            <a:ext cx="1580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b="1" dirty="0">
                <a:solidFill>
                  <a:srgbClr val="6E6E7C"/>
                </a:solidFill>
              </a:rPr>
              <a:t>2. Recolección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FD79E1FB-215E-5592-A697-2C7EA06110FA}"/>
              </a:ext>
            </a:extLst>
          </p:cNvPr>
          <p:cNvSpPr txBox="1"/>
          <p:nvPr/>
        </p:nvSpPr>
        <p:spPr>
          <a:xfrm>
            <a:off x="5277393" y="2697636"/>
            <a:ext cx="1580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b="1" dirty="0">
                <a:solidFill>
                  <a:srgbClr val="6E6E7C"/>
                </a:solidFill>
              </a:rPr>
              <a:t>3. Análisis 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8BEB4D7C-6A43-00F8-FAFB-46C2DB263502}"/>
              </a:ext>
            </a:extLst>
          </p:cNvPr>
          <p:cNvSpPr txBox="1"/>
          <p:nvPr/>
        </p:nvSpPr>
        <p:spPr>
          <a:xfrm>
            <a:off x="7485016" y="2697636"/>
            <a:ext cx="1580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b="1" dirty="0">
                <a:solidFill>
                  <a:srgbClr val="6E6E7C"/>
                </a:solidFill>
              </a:rPr>
              <a:t>4. Certificación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67702927-2E56-C2E7-E725-9D2287829F4D}"/>
              </a:ext>
            </a:extLst>
          </p:cNvPr>
          <p:cNvSpPr txBox="1"/>
          <p:nvPr/>
        </p:nvSpPr>
        <p:spPr>
          <a:xfrm>
            <a:off x="9392195" y="2697636"/>
            <a:ext cx="2338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b="1" dirty="0">
                <a:solidFill>
                  <a:srgbClr val="6E6E7C"/>
                </a:solidFill>
              </a:rPr>
              <a:t>5. Seguimiento integral</a:t>
            </a:r>
          </a:p>
        </p:txBody>
      </p:sp>
      <p:sp>
        <p:nvSpPr>
          <p:cNvPr id="63" name="Triángulo 62">
            <a:extLst>
              <a:ext uri="{FF2B5EF4-FFF2-40B4-BE49-F238E27FC236}">
                <a16:creationId xmlns:a16="http://schemas.microsoft.com/office/drawing/2014/main" id="{CB27434E-A02F-2130-1CC0-0D7B8221D31F}"/>
              </a:ext>
            </a:extLst>
          </p:cNvPr>
          <p:cNvSpPr/>
          <p:nvPr/>
        </p:nvSpPr>
        <p:spPr>
          <a:xfrm rot="10800000">
            <a:off x="1580385" y="2381430"/>
            <a:ext cx="170829" cy="147266"/>
          </a:xfrm>
          <a:prstGeom prst="triangle">
            <a:avLst/>
          </a:prstGeom>
          <a:solidFill>
            <a:srgbClr val="00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2C9ED6DE-441E-E5B7-B0EA-0D4029049C82}"/>
              </a:ext>
            </a:extLst>
          </p:cNvPr>
          <p:cNvSpPr/>
          <p:nvPr/>
        </p:nvSpPr>
        <p:spPr>
          <a:xfrm>
            <a:off x="726076" y="3309677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Socialización del </a:t>
            </a:r>
            <a:r>
              <a:rPr lang="es-MX" sz="900" dirty="0">
                <a:solidFill>
                  <a:srgbClr val="6E6E7C"/>
                </a:solidFill>
                <a:cs typeface="Arial" panose="020B0604020202020204" pitchFamily="34" charset="0"/>
              </a:rPr>
              <a:t>Sistema de Certificación 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A4C361C0-BDEB-0F48-F93D-3E05224B7165}"/>
              </a:ext>
            </a:extLst>
          </p:cNvPr>
          <p:cNvSpPr/>
          <p:nvPr/>
        </p:nvSpPr>
        <p:spPr>
          <a:xfrm>
            <a:off x="726075" y="3914869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Socialización del proceso de producción de la operación estadística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79AEDE05-ED41-4D75-7A5D-9466B6127CB1}"/>
              </a:ext>
            </a:extLst>
          </p:cNvPr>
          <p:cNvSpPr/>
          <p:nvPr/>
        </p:nvSpPr>
        <p:spPr>
          <a:xfrm>
            <a:off x="726076" y="4524394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Selección de los medios para el acceso a bases de datos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88E3C586-A415-284E-652E-BB4907EB700B}"/>
              </a:ext>
            </a:extLst>
          </p:cNvPr>
          <p:cNvSpPr/>
          <p:nvPr/>
        </p:nvSpPr>
        <p:spPr>
          <a:xfrm>
            <a:off x="726076" y="5129586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Cierre de la preparación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88F5B00E-0430-74E8-85D8-7FBDCE05A79C}"/>
              </a:ext>
            </a:extLst>
          </p:cNvPr>
          <p:cNvSpPr/>
          <p:nvPr/>
        </p:nvSpPr>
        <p:spPr>
          <a:xfrm>
            <a:off x="2920513" y="3310415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Recolección de evidencia documental según los componentes del Sistema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6E7A3E96-60AD-6930-C513-B80B0ECC9A11}"/>
              </a:ext>
            </a:extLst>
          </p:cNvPr>
          <p:cNvSpPr/>
          <p:nvPr/>
        </p:nvSpPr>
        <p:spPr>
          <a:xfrm>
            <a:off x="2920513" y="3912136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Cierre de la recolección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F745F865-21A7-1033-6E24-CDF8C15559FB}"/>
              </a:ext>
            </a:extLst>
          </p:cNvPr>
          <p:cNvSpPr/>
          <p:nvPr/>
        </p:nvSpPr>
        <p:spPr>
          <a:xfrm>
            <a:off x="5114950" y="3310415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Revisión de la evidencia documental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B7924794-2FE9-945D-9BF5-21EA216FD726}"/>
              </a:ext>
            </a:extLst>
          </p:cNvPr>
          <p:cNvSpPr/>
          <p:nvPr/>
        </p:nvSpPr>
        <p:spPr>
          <a:xfrm>
            <a:off x="5114949" y="3912136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Verificación del proceso y Entrevista a usuarios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420E89D4-B6E2-DC56-BA16-54D1050D8927}"/>
              </a:ext>
            </a:extLst>
          </p:cNvPr>
          <p:cNvSpPr/>
          <p:nvPr/>
        </p:nvSpPr>
        <p:spPr>
          <a:xfrm>
            <a:off x="5114948" y="4524394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Consultas y aclaraciones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8A65D022-DF15-8267-50D0-09B2B25F68F7}"/>
              </a:ext>
            </a:extLst>
          </p:cNvPr>
          <p:cNvSpPr/>
          <p:nvPr/>
        </p:nvSpPr>
        <p:spPr>
          <a:xfrm>
            <a:off x="5114950" y="5129586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Unificación de criterios y emisión de puntaje final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C1D7386E-E0EA-DCCB-5280-2458030F59BA}"/>
              </a:ext>
            </a:extLst>
          </p:cNvPr>
          <p:cNvSpPr/>
          <p:nvPr/>
        </p:nvSpPr>
        <p:spPr>
          <a:xfrm>
            <a:off x="5114950" y="5738373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Formulación del plan de mejoras y elaboración del informe final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AB8DA0E9-6E91-0559-1B12-307BD5E0149C}"/>
              </a:ext>
            </a:extLst>
          </p:cNvPr>
          <p:cNvSpPr/>
          <p:nvPr/>
        </p:nvSpPr>
        <p:spPr>
          <a:xfrm>
            <a:off x="5114950" y="6343565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Cierre del análisis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BA59C4CC-1E0D-022B-0C0E-E69504D8A9F7}"/>
              </a:ext>
            </a:extLst>
          </p:cNvPr>
          <p:cNvSpPr/>
          <p:nvPr/>
        </p:nvSpPr>
        <p:spPr>
          <a:xfrm>
            <a:off x="7261361" y="3344578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Presentación y aprobación de resultados al Comité Certificador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AD205472-0995-837E-9051-18E99EC33FB3}"/>
              </a:ext>
            </a:extLst>
          </p:cNvPr>
          <p:cNvSpPr/>
          <p:nvPr/>
        </p:nvSpPr>
        <p:spPr>
          <a:xfrm>
            <a:off x="7261360" y="3912136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Presentación de resultados a la entidad productora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F258E066-B8D4-D27F-EF06-10C3060C12FA}"/>
              </a:ext>
            </a:extLst>
          </p:cNvPr>
          <p:cNvSpPr/>
          <p:nvPr/>
        </p:nvSpPr>
        <p:spPr>
          <a:xfrm>
            <a:off x="7261359" y="4524394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Presentación técnica del plan de mejoras 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8234998D-2E90-8B0B-1C73-17FD49C74787}"/>
              </a:ext>
            </a:extLst>
          </p:cNvPr>
          <p:cNvSpPr/>
          <p:nvPr/>
        </p:nvSpPr>
        <p:spPr>
          <a:xfrm>
            <a:off x="7261361" y="5129586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Calendarización del plan de mejoras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75C7E619-88F9-8D79-A6C0-31A11D8F6E9A}"/>
              </a:ext>
            </a:extLst>
          </p:cNvPr>
          <p:cNvSpPr/>
          <p:nvPr/>
        </p:nvSpPr>
        <p:spPr>
          <a:xfrm>
            <a:off x="9503820" y="3344578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Definición del cronograma de seguimiento y reuniones periódicas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CDA2E161-1C9D-47B0-CDB9-7C40755CE221}"/>
              </a:ext>
            </a:extLst>
          </p:cNvPr>
          <p:cNvSpPr/>
          <p:nvPr/>
        </p:nvSpPr>
        <p:spPr>
          <a:xfrm>
            <a:off x="9503819" y="3912136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Recolección de evidencia documental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E809F300-CD86-53EF-6760-303DA1DDEA41}"/>
              </a:ext>
            </a:extLst>
          </p:cNvPr>
          <p:cNvSpPr/>
          <p:nvPr/>
        </p:nvSpPr>
        <p:spPr>
          <a:xfrm>
            <a:off x="9503818" y="4524394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Análisis de evidencia documental y elaboración de informes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B92E2910-8C80-1E73-5FB8-A06B3CA39884}"/>
              </a:ext>
            </a:extLst>
          </p:cNvPr>
          <p:cNvSpPr/>
          <p:nvPr/>
        </p:nvSpPr>
        <p:spPr>
          <a:xfrm>
            <a:off x="9503820" y="5129586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Notificación de avances y alertas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F7166F81-F6C4-B9E6-6AE9-09E17DA9B406}"/>
              </a:ext>
            </a:extLst>
          </p:cNvPr>
          <p:cNvSpPr/>
          <p:nvPr/>
        </p:nvSpPr>
        <p:spPr>
          <a:xfrm>
            <a:off x="9503820" y="5738373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Cierre de la fase de seguimiento integral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6EC48A00-6D69-2BE5-00A8-7A583CA9FCF3}"/>
              </a:ext>
            </a:extLst>
          </p:cNvPr>
          <p:cNvSpPr/>
          <p:nvPr/>
        </p:nvSpPr>
        <p:spPr>
          <a:xfrm>
            <a:off x="7261358" y="5738373"/>
            <a:ext cx="1912743" cy="402975"/>
          </a:xfrm>
          <a:prstGeom prst="rect">
            <a:avLst/>
          </a:prstGeom>
          <a:ln>
            <a:solidFill>
              <a:srgbClr val="6E6E7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rgbClr val="6E6E7C"/>
                </a:solidFill>
              </a:rPr>
              <a:t>Entrega del informe final a la entidad productora de la operación</a:t>
            </a:r>
            <a:endParaRPr lang="es-EC" sz="900" dirty="0">
              <a:solidFill>
                <a:srgbClr val="6E6E7C"/>
              </a:solidFill>
              <a:cs typeface="Arial" panose="020B0604020202020204" pitchFamily="34" charset="0"/>
            </a:endParaRPr>
          </a:p>
        </p:txBody>
      </p:sp>
      <p:cxnSp>
        <p:nvCxnSpPr>
          <p:cNvPr id="87" name="Conector recto de flecha 86">
            <a:extLst>
              <a:ext uri="{FF2B5EF4-FFF2-40B4-BE49-F238E27FC236}">
                <a16:creationId xmlns:a16="http://schemas.microsoft.com/office/drawing/2014/main" id="{CE882543-E0E7-CC7F-0CC5-B2DFC90F7D34}"/>
              </a:ext>
            </a:extLst>
          </p:cNvPr>
          <p:cNvCxnSpPr>
            <a:cxnSpLocks/>
          </p:cNvCxnSpPr>
          <p:nvPr/>
        </p:nvCxnSpPr>
        <p:spPr>
          <a:xfrm>
            <a:off x="1661898" y="309766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de flecha 87">
            <a:extLst>
              <a:ext uri="{FF2B5EF4-FFF2-40B4-BE49-F238E27FC236}">
                <a16:creationId xmlns:a16="http://schemas.microsoft.com/office/drawing/2014/main" id="{6E57DDFD-3646-DEF2-88CA-CE864C72BDDA}"/>
              </a:ext>
            </a:extLst>
          </p:cNvPr>
          <p:cNvCxnSpPr/>
          <p:nvPr/>
        </p:nvCxnSpPr>
        <p:spPr>
          <a:xfrm>
            <a:off x="1661898" y="371411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de flecha 88">
            <a:extLst>
              <a:ext uri="{FF2B5EF4-FFF2-40B4-BE49-F238E27FC236}">
                <a16:creationId xmlns:a16="http://schemas.microsoft.com/office/drawing/2014/main" id="{76DCC79E-4AF7-3C94-3738-D09960E1342A}"/>
              </a:ext>
            </a:extLst>
          </p:cNvPr>
          <p:cNvCxnSpPr/>
          <p:nvPr/>
        </p:nvCxnSpPr>
        <p:spPr>
          <a:xfrm>
            <a:off x="1661898" y="4320286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de flecha 89">
            <a:extLst>
              <a:ext uri="{FF2B5EF4-FFF2-40B4-BE49-F238E27FC236}">
                <a16:creationId xmlns:a16="http://schemas.microsoft.com/office/drawing/2014/main" id="{182D1CA4-8667-8EF2-8238-AA5A3C7C1B09}"/>
              </a:ext>
            </a:extLst>
          </p:cNvPr>
          <p:cNvCxnSpPr/>
          <p:nvPr/>
        </p:nvCxnSpPr>
        <p:spPr>
          <a:xfrm>
            <a:off x="1661898" y="492646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de flecha 90">
            <a:extLst>
              <a:ext uri="{FF2B5EF4-FFF2-40B4-BE49-F238E27FC236}">
                <a16:creationId xmlns:a16="http://schemas.microsoft.com/office/drawing/2014/main" id="{5B0102C2-1C3F-D921-417A-5B9D82D23FBE}"/>
              </a:ext>
            </a:extLst>
          </p:cNvPr>
          <p:cNvCxnSpPr>
            <a:cxnSpLocks/>
          </p:cNvCxnSpPr>
          <p:nvPr/>
        </p:nvCxnSpPr>
        <p:spPr>
          <a:xfrm>
            <a:off x="3856458" y="309766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de flecha 91">
            <a:extLst>
              <a:ext uri="{FF2B5EF4-FFF2-40B4-BE49-F238E27FC236}">
                <a16:creationId xmlns:a16="http://schemas.microsoft.com/office/drawing/2014/main" id="{8B34768E-68BF-A37F-2DEB-F99D9CE3BDE0}"/>
              </a:ext>
            </a:extLst>
          </p:cNvPr>
          <p:cNvCxnSpPr/>
          <p:nvPr/>
        </p:nvCxnSpPr>
        <p:spPr>
          <a:xfrm>
            <a:off x="3856458" y="371411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de flecha 94">
            <a:extLst>
              <a:ext uri="{FF2B5EF4-FFF2-40B4-BE49-F238E27FC236}">
                <a16:creationId xmlns:a16="http://schemas.microsoft.com/office/drawing/2014/main" id="{8EDBD14B-DE5C-0AD4-1467-8FB9AC43F2A4}"/>
              </a:ext>
            </a:extLst>
          </p:cNvPr>
          <p:cNvCxnSpPr>
            <a:cxnSpLocks/>
          </p:cNvCxnSpPr>
          <p:nvPr/>
        </p:nvCxnSpPr>
        <p:spPr>
          <a:xfrm>
            <a:off x="6064081" y="309766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de flecha 95">
            <a:extLst>
              <a:ext uri="{FF2B5EF4-FFF2-40B4-BE49-F238E27FC236}">
                <a16:creationId xmlns:a16="http://schemas.microsoft.com/office/drawing/2014/main" id="{1B2783E7-28FA-4020-7A4E-F0D29DFE36E1}"/>
              </a:ext>
            </a:extLst>
          </p:cNvPr>
          <p:cNvCxnSpPr/>
          <p:nvPr/>
        </p:nvCxnSpPr>
        <p:spPr>
          <a:xfrm>
            <a:off x="6064081" y="371411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de flecha 96">
            <a:extLst>
              <a:ext uri="{FF2B5EF4-FFF2-40B4-BE49-F238E27FC236}">
                <a16:creationId xmlns:a16="http://schemas.microsoft.com/office/drawing/2014/main" id="{AFF841A1-71F3-44F6-E551-5558E49B79AC}"/>
              </a:ext>
            </a:extLst>
          </p:cNvPr>
          <p:cNvCxnSpPr/>
          <p:nvPr/>
        </p:nvCxnSpPr>
        <p:spPr>
          <a:xfrm>
            <a:off x="6064081" y="4320286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de flecha 97">
            <a:extLst>
              <a:ext uri="{FF2B5EF4-FFF2-40B4-BE49-F238E27FC236}">
                <a16:creationId xmlns:a16="http://schemas.microsoft.com/office/drawing/2014/main" id="{0726BFEE-AE80-E582-5EB7-8C2C5B6E7B43}"/>
              </a:ext>
            </a:extLst>
          </p:cNvPr>
          <p:cNvCxnSpPr/>
          <p:nvPr/>
        </p:nvCxnSpPr>
        <p:spPr>
          <a:xfrm>
            <a:off x="6064081" y="492646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cto de flecha 98">
            <a:extLst>
              <a:ext uri="{FF2B5EF4-FFF2-40B4-BE49-F238E27FC236}">
                <a16:creationId xmlns:a16="http://schemas.microsoft.com/office/drawing/2014/main" id="{A86609AA-869F-EE37-681B-5F32257C89F6}"/>
              </a:ext>
            </a:extLst>
          </p:cNvPr>
          <p:cNvCxnSpPr>
            <a:cxnSpLocks/>
          </p:cNvCxnSpPr>
          <p:nvPr/>
        </p:nvCxnSpPr>
        <p:spPr>
          <a:xfrm>
            <a:off x="8206389" y="309766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de flecha 99">
            <a:extLst>
              <a:ext uri="{FF2B5EF4-FFF2-40B4-BE49-F238E27FC236}">
                <a16:creationId xmlns:a16="http://schemas.microsoft.com/office/drawing/2014/main" id="{9553009D-2285-FE8C-1244-B9ADAD874370}"/>
              </a:ext>
            </a:extLst>
          </p:cNvPr>
          <p:cNvCxnSpPr/>
          <p:nvPr/>
        </p:nvCxnSpPr>
        <p:spPr>
          <a:xfrm>
            <a:off x="8206389" y="371411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de flecha 100">
            <a:extLst>
              <a:ext uri="{FF2B5EF4-FFF2-40B4-BE49-F238E27FC236}">
                <a16:creationId xmlns:a16="http://schemas.microsoft.com/office/drawing/2014/main" id="{7D846931-5625-A7FD-2B95-726E02B32A14}"/>
              </a:ext>
            </a:extLst>
          </p:cNvPr>
          <p:cNvCxnSpPr/>
          <p:nvPr/>
        </p:nvCxnSpPr>
        <p:spPr>
          <a:xfrm>
            <a:off x="8206389" y="4320286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de flecha 101">
            <a:extLst>
              <a:ext uri="{FF2B5EF4-FFF2-40B4-BE49-F238E27FC236}">
                <a16:creationId xmlns:a16="http://schemas.microsoft.com/office/drawing/2014/main" id="{69DC56F2-9C3F-7012-DEB9-C81EB08B1C69}"/>
              </a:ext>
            </a:extLst>
          </p:cNvPr>
          <p:cNvCxnSpPr/>
          <p:nvPr/>
        </p:nvCxnSpPr>
        <p:spPr>
          <a:xfrm>
            <a:off x="8206389" y="492646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de flecha 102">
            <a:extLst>
              <a:ext uri="{FF2B5EF4-FFF2-40B4-BE49-F238E27FC236}">
                <a16:creationId xmlns:a16="http://schemas.microsoft.com/office/drawing/2014/main" id="{AF6729A7-EBBE-CB29-9D24-70F7426B3579}"/>
              </a:ext>
            </a:extLst>
          </p:cNvPr>
          <p:cNvCxnSpPr>
            <a:cxnSpLocks/>
          </p:cNvCxnSpPr>
          <p:nvPr/>
        </p:nvCxnSpPr>
        <p:spPr>
          <a:xfrm>
            <a:off x="10400949" y="309766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de flecha 103">
            <a:extLst>
              <a:ext uri="{FF2B5EF4-FFF2-40B4-BE49-F238E27FC236}">
                <a16:creationId xmlns:a16="http://schemas.microsoft.com/office/drawing/2014/main" id="{55C7FD59-6926-AE65-042B-78B87F06FA9C}"/>
              </a:ext>
            </a:extLst>
          </p:cNvPr>
          <p:cNvCxnSpPr/>
          <p:nvPr/>
        </p:nvCxnSpPr>
        <p:spPr>
          <a:xfrm>
            <a:off x="10400949" y="371411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de flecha 104">
            <a:extLst>
              <a:ext uri="{FF2B5EF4-FFF2-40B4-BE49-F238E27FC236}">
                <a16:creationId xmlns:a16="http://schemas.microsoft.com/office/drawing/2014/main" id="{ABDCAA30-B6B8-9CEA-8388-DCC86A892C7F}"/>
              </a:ext>
            </a:extLst>
          </p:cNvPr>
          <p:cNvCxnSpPr/>
          <p:nvPr/>
        </p:nvCxnSpPr>
        <p:spPr>
          <a:xfrm>
            <a:off x="10400949" y="4320286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de flecha 105">
            <a:extLst>
              <a:ext uri="{FF2B5EF4-FFF2-40B4-BE49-F238E27FC236}">
                <a16:creationId xmlns:a16="http://schemas.microsoft.com/office/drawing/2014/main" id="{A83F2528-997A-6293-0EDB-8791388E4A29}"/>
              </a:ext>
            </a:extLst>
          </p:cNvPr>
          <p:cNvCxnSpPr/>
          <p:nvPr/>
        </p:nvCxnSpPr>
        <p:spPr>
          <a:xfrm>
            <a:off x="10400949" y="4926461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de flecha 106">
            <a:extLst>
              <a:ext uri="{FF2B5EF4-FFF2-40B4-BE49-F238E27FC236}">
                <a16:creationId xmlns:a16="http://schemas.microsoft.com/office/drawing/2014/main" id="{DAA8E842-05EF-DC50-9812-1802A675AE14}"/>
              </a:ext>
            </a:extLst>
          </p:cNvPr>
          <p:cNvCxnSpPr/>
          <p:nvPr/>
        </p:nvCxnSpPr>
        <p:spPr>
          <a:xfrm>
            <a:off x="6064081" y="5532636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de flecha 107">
            <a:extLst>
              <a:ext uri="{FF2B5EF4-FFF2-40B4-BE49-F238E27FC236}">
                <a16:creationId xmlns:a16="http://schemas.microsoft.com/office/drawing/2014/main" id="{A42EA1D0-1679-6BC7-8063-CC8F8DB50085}"/>
              </a:ext>
            </a:extLst>
          </p:cNvPr>
          <p:cNvCxnSpPr/>
          <p:nvPr/>
        </p:nvCxnSpPr>
        <p:spPr>
          <a:xfrm>
            <a:off x="8206389" y="5532636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de flecha 108">
            <a:extLst>
              <a:ext uri="{FF2B5EF4-FFF2-40B4-BE49-F238E27FC236}">
                <a16:creationId xmlns:a16="http://schemas.microsoft.com/office/drawing/2014/main" id="{176D00A3-B4E3-412F-6FF0-B40BBA4662E0}"/>
              </a:ext>
            </a:extLst>
          </p:cNvPr>
          <p:cNvCxnSpPr/>
          <p:nvPr/>
        </p:nvCxnSpPr>
        <p:spPr>
          <a:xfrm>
            <a:off x="10400949" y="5532636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de flecha 109">
            <a:extLst>
              <a:ext uri="{FF2B5EF4-FFF2-40B4-BE49-F238E27FC236}">
                <a16:creationId xmlns:a16="http://schemas.microsoft.com/office/drawing/2014/main" id="{00448163-730A-EAA3-A820-75534E4FCE9D}"/>
              </a:ext>
            </a:extLst>
          </p:cNvPr>
          <p:cNvCxnSpPr/>
          <p:nvPr/>
        </p:nvCxnSpPr>
        <p:spPr>
          <a:xfrm>
            <a:off x="6064081" y="6138812"/>
            <a:ext cx="2" cy="212016"/>
          </a:xfrm>
          <a:prstGeom prst="straightConnector1">
            <a:avLst/>
          </a:prstGeom>
          <a:ln>
            <a:solidFill>
              <a:srgbClr val="006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52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B2529D-9DD2-5943-94B3-DAA0E7A31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832" y="432878"/>
            <a:ext cx="5190501" cy="530024"/>
          </a:xfrm>
        </p:spPr>
        <p:txBody>
          <a:bodyPr>
            <a:noAutofit/>
          </a:bodyPr>
          <a:lstStyle/>
          <a:p>
            <a:r>
              <a:rPr lang="es-419" sz="2700" dirty="0"/>
              <a:t>3. Beneficios del Sistema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19EB83-FD62-B340-8B37-DDC80633C4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419" dirty="0"/>
              <a:t>10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B34D594A-0B5E-4848-9E33-A66FD9BB02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81352" y="1249833"/>
            <a:ext cx="6429295" cy="603978"/>
          </a:xfrm>
          <a:prstGeom prst="roundRect">
            <a:avLst>
              <a:gd name="adj" fmla="val 50000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txBody>
          <a:bodyPr>
            <a:noAutofit/>
          </a:bodyPr>
          <a:lstStyle/>
          <a:p>
            <a:pPr algn="ctr"/>
            <a:r>
              <a:rPr lang="es-EC" sz="1800" dirty="0">
                <a:solidFill>
                  <a:schemeClr val="bg1">
                    <a:lumMod val="50000"/>
                  </a:schemeClr>
                </a:solidFill>
              </a:rPr>
              <a:t>Impulsar el fortalecimiento de los proceso de producción de las operaciones estadísticas del SEN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299AAC5-A8D8-9046-2739-ED08DD6A0867}"/>
              </a:ext>
            </a:extLst>
          </p:cNvPr>
          <p:cNvSpPr txBox="1"/>
          <p:nvPr/>
        </p:nvSpPr>
        <p:spPr>
          <a:xfrm>
            <a:off x="177609" y="2141434"/>
            <a:ext cx="2252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dirty="0">
                <a:solidFill>
                  <a:srgbClr val="0064FF"/>
                </a:solidFill>
              </a:rPr>
              <a:t>Principios fundamentales de estadísticas oficiales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C4F9E60-9BA6-C8F7-8DDD-8377ABAB764F}"/>
              </a:ext>
            </a:extLst>
          </p:cNvPr>
          <p:cNvSpPr txBox="1"/>
          <p:nvPr/>
        </p:nvSpPr>
        <p:spPr>
          <a:xfrm>
            <a:off x="2549696" y="2141434"/>
            <a:ext cx="2252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dirty="0">
                <a:solidFill>
                  <a:srgbClr val="0064FF"/>
                </a:solidFill>
              </a:rPr>
              <a:t>Aseguramiento de calidad del proceso estadístico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8A5F116-9A24-E39D-D725-448D8E0CD770}"/>
              </a:ext>
            </a:extLst>
          </p:cNvPr>
          <p:cNvSpPr txBox="1"/>
          <p:nvPr/>
        </p:nvSpPr>
        <p:spPr>
          <a:xfrm>
            <a:off x="4946402" y="2141434"/>
            <a:ext cx="2252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dirty="0">
                <a:solidFill>
                  <a:srgbClr val="0064FF"/>
                </a:solidFill>
              </a:rPr>
              <a:t>Análisis integral de la operación estadística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FEAFB6F-A7A9-E4A7-226C-E9EAC097283E}"/>
              </a:ext>
            </a:extLst>
          </p:cNvPr>
          <p:cNvSpPr txBox="1"/>
          <p:nvPr/>
        </p:nvSpPr>
        <p:spPr>
          <a:xfrm>
            <a:off x="7355417" y="2141434"/>
            <a:ext cx="2252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dirty="0">
                <a:solidFill>
                  <a:srgbClr val="0064FF"/>
                </a:solidFill>
              </a:rPr>
              <a:t>Fortalecimiento de la operación estadística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53E803E1-DE50-E4CB-1CBF-C88DF63DB491}"/>
              </a:ext>
            </a:extLst>
          </p:cNvPr>
          <p:cNvSpPr txBox="1"/>
          <p:nvPr/>
        </p:nvSpPr>
        <p:spPr>
          <a:xfrm>
            <a:off x="9764432" y="2141434"/>
            <a:ext cx="2252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dirty="0">
                <a:solidFill>
                  <a:srgbClr val="0064FF"/>
                </a:solidFill>
              </a:rPr>
              <a:t>Costo/</a:t>
            </a:r>
          </a:p>
          <a:p>
            <a:pPr algn="ctr"/>
            <a:r>
              <a:rPr lang="es-EC" sz="1600" b="1" dirty="0">
                <a:solidFill>
                  <a:srgbClr val="0064FF"/>
                </a:solidFill>
              </a:rPr>
              <a:t>beneficio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C42C475D-CD26-3BCF-EB98-22A2A28E91CC}"/>
              </a:ext>
            </a:extLst>
          </p:cNvPr>
          <p:cNvSpPr txBox="1"/>
          <p:nvPr/>
        </p:nvSpPr>
        <p:spPr>
          <a:xfrm>
            <a:off x="332925" y="3301154"/>
            <a:ext cx="1941461" cy="1451967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rgbClr val="6E6E7C"/>
                </a:solidFill>
              </a:rPr>
              <a:t>Mejor alineación a los principios fundamentales de las estadísticas oficiales (estándares nacionales e internacionales)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3E55E4A3-FF17-EB3F-C444-AFFB2F39021A}"/>
              </a:ext>
            </a:extLst>
          </p:cNvPr>
          <p:cNvSpPr txBox="1"/>
          <p:nvPr/>
        </p:nvSpPr>
        <p:spPr>
          <a:xfrm>
            <a:off x="2705012" y="3301154"/>
            <a:ext cx="1941461" cy="2226350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rgbClr val="6E6E7C"/>
                </a:solidFill>
              </a:rPr>
              <a:t>Generación de información bajo procesos estandarizados y homologados </a:t>
            </a:r>
            <a:r>
              <a:rPr lang="es-ES" sz="1200" dirty="0" smtClean="0">
                <a:solidFill>
                  <a:srgbClr val="6E6E7C"/>
                </a:solidFill>
              </a:rPr>
              <a:t>resguardando.</a:t>
            </a:r>
          </a:p>
          <a:p>
            <a:pPr algn="ctr"/>
            <a:endParaRPr lang="es-ES" sz="1200" dirty="0">
              <a:solidFill>
                <a:srgbClr val="6E6E7C"/>
              </a:solidFill>
            </a:endParaRPr>
          </a:p>
          <a:p>
            <a:pPr algn="ctr"/>
            <a:r>
              <a:rPr lang="es-ES" sz="1200" dirty="0">
                <a:solidFill>
                  <a:srgbClr val="6E6E7C"/>
                </a:solidFill>
              </a:rPr>
              <a:t>Acompañamiento continuo el fortalecimiento de la producción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6FB6F3A1-E84E-4B4E-F1CC-D8C60D344F8A}"/>
              </a:ext>
            </a:extLst>
          </p:cNvPr>
          <p:cNvSpPr txBox="1"/>
          <p:nvPr/>
        </p:nvSpPr>
        <p:spPr>
          <a:xfrm>
            <a:off x="5101718" y="3301154"/>
            <a:ext cx="1941461" cy="1451967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rgbClr val="6E6E7C"/>
                </a:solidFill>
              </a:rPr>
              <a:t>Análisis y evaluación específica e integral los aspectos metodológico conceptual, procesos, estadístico e informático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E2FB40AD-808C-531C-825A-1DA8804C9DEF}"/>
              </a:ext>
            </a:extLst>
          </p:cNvPr>
          <p:cNvSpPr txBox="1"/>
          <p:nvPr/>
        </p:nvSpPr>
        <p:spPr>
          <a:xfrm>
            <a:off x="7510733" y="3301154"/>
            <a:ext cx="1941461" cy="1839158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rgbClr val="6E6E7C"/>
                </a:solidFill>
              </a:rPr>
              <a:t>A través de la consolidación e implementación de recomendaciones de especialistas independientes y organismos nacionales e internacionales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69C42A95-4B18-3912-5534-6A35E2D2A6FF}"/>
              </a:ext>
            </a:extLst>
          </p:cNvPr>
          <p:cNvSpPr txBox="1"/>
          <p:nvPr/>
        </p:nvSpPr>
        <p:spPr>
          <a:xfrm>
            <a:off x="9919748" y="3301154"/>
            <a:ext cx="1941461" cy="2589431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rgbClr val="6E6E7C"/>
                </a:solidFill>
              </a:rPr>
              <a:t>Evaluación </a:t>
            </a:r>
            <a:r>
              <a:rPr lang="es-ES" sz="1200" dirty="0" smtClean="0">
                <a:solidFill>
                  <a:srgbClr val="6E6E7C"/>
                </a:solidFill>
              </a:rPr>
              <a:t>en </a:t>
            </a:r>
            <a:r>
              <a:rPr lang="es-ES" sz="1200" dirty="0">
                <a:solidFill>
                  <a:srgbClr val="6E6E7C"/>
                </a:solidFill>
              </a:rPr>
              <a:t>su mayoría a costo cero. </a:t>
            </a:r>
            <a:r>
              <a:rPr lang="es-ES" sz="1200" dirty="0" smtClean="0">
                <a:solidFill>
                  <a:srgbClr val="6E6E7C"/>
                </a:solidFill>
              </a:rPr>
              <a:t>Planificación de  </a:t>
            </a:r>
            <a:r>
              <a:rPr lang="es-ES" sz="1200" dirty="0">
                <a:solidFill>
                  <a:srgbClr val="6E6E7C"/>
                </a:solidFill>
              </a:rPr>
              <a:t>recursos internos para procesos de certificación a un valor menor que el mercado</a:t>
            </a:r>
            <a:r>
              <a:rPr lang="es-ES" sz="1200" dirty="0" smtClean="0">
                <a:solidFill>
                  <a:srgbClr val="6E6E7C"/>
                </a:solidFill>
              </a:rPr>
              <a:t>.</a:t>
            </a:r>
          </a:p>
          <a:p>
            <a:pPr algn="ctr"/>
            <a:endParaRPr lang="es-ES" sz="1200" dirty="0">
              <a:solidFill>
                <a:srgbClr val="6E6E7C"/>
              </a:solidFill>
            </a:endParaRPr>
          </a:p>
          <a:p>
            <a:pPr algn="ctr"/>
            <a:r>
              <a:rPr lang="es-ES" sz="1200" dirty="0">
                <a:solidFill>
                  <a:srgbClr val="6E6E7C"/>
                </a:solidFill>
              </a:rPr>
              <a:t>Beneficio de obtener un equipo especializado en varios componentes</a:t>
            </a:r>
          </a:p>
        </p:txBody>
      </p:sp>
      <p:sp>
        <p:nvSpPr>
          <p:cNvPr id="41" name="Abrir corchete 40">
            <a:extLst>
              <a:ext uri="{FF2B5EF4-FFF2-40B4-BE49-F238E27FC236}">
                <a16:creationId xmlns:a16="http://schemas.microsoft.com/office/drawing/2014/main" id="{27D2AAF8-27C4-519C-35D9-F5DAB1E162B0}"/>
              </a:ext>
            </a:extLst>
          </p:cNvPr>
          <p:cNvSpPr/>
          <p:nvPr/>
        </p:nvSpPr>
        <p:spPr>
          <a:xfrm rot="16200000">
            <a:off x="1083916" y="1626647"/>
            <a:ext cx="414859" cy="2276712"/>
          </a:xfrm>
          <a:prstGeom prst="leftBracket">
            <a:avLst/>
          </a:prstGeom>
          <a:ln w="1270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42" name="Abrir corchete 41">
            <a:extLst>
              <a:ext uri="{FF2B5EF4-FFF2-40B4-BE49-F238E27FC236}">
                <a16:creationId xmlns:a16="http://schemas.microsoft.com/office/drawing/2014/main" id="{F5F4559D-908F-2425-A1D5-C32FF662276E}"/>
              </a:ext>
            </a:extLst>
          </p:cNvPr>
          <p:cNvSpPr/>
          <p:nvPr/>
        </p:nvSpPr>
        <p:spPr>
          <a:xfrm rot="16200000">
            <a:off x="3468313" y="1626648"/>
            <a:ext cx="414859" cy="2276712"/>
          </a:xfrm>
          <a:prstGeom prst="leftBracket">
            <a:avLst/>
          </a:prstGeom>
          <a:ln w="1270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43" name="Abrir corchete 42">
            <a:extLst>
              <a:ext uri="{FF2B5EF4-FFF2-40B4-BE49-F238E27FC236}">
                <a16:creationId xmlns:a16="http://schemas.microsoft.com/office/drawing/2014/main" id="{1F395021-068D-D4F5-DE9C-E26E7925177A}"/>
              </a:ext>
            </a:extLst>
          </p:cNvPr>
          <p:cNvSpPr/>
          <p:nvPr/>
        </p:nvSpPr>
        <p:spPr>
          <a:xfrm rot="16200000">
            <a:off x="5852708" y="1626649"/>
            <a:ext cx="414859" cy="2276712"/>
          </a:xfrm>
          <a:prstGeom prst="leftBracket">
            <a:avLst/>
          </a:prstGeom>
          <a:ln w="1270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44" name="Abrir corchete 43">
            <a:extLst>
              <a:ext uri="{FF2B5EF4-FFF2-40B4-BE49-F238E27FC236}">
                <a16:creationId xmlns:a16="http://schemas.microsoft.com/office/drawing/2014/main" id="{AF2C727C-BBAE-9361-F7C3-1A8FF0A5704B}"/>
              </a:ext>
            </a:extLst>
          </p:cNvPr>
          <p:cNvSpPr/>
          <p:nvPr/>
        </p:nvSpPr>
        <p:spPr>
          <a:xfrm rot="16200000">
            <a:off x="8274034" y="1626649"/>
            <a:ext cx="414859" cy="2276712"/>
          </a:xfrm>
          <a:prstGeom prst="leftBracket">
            <a:avLst/>
          </a:prstGeom>
          <a:ln w="1270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45" name="Abrir corchete 44">
            <a:extLst>
              <a:ext uri="{FF2B5EF4-FFF2-40B4-BE49-F238E27FC236}">
                <a16:creationId xmlns:a16="http://schemas.microsoft.com/office/drawing/2014/main" id="{005B3CD4-10D3-F170-938B-C82F0430E767}"/>
              </a:ext>
            </a:extLst>
          </p:cNvPr>
          <p:cNvSpPr/>
          <p:nvPr/>
        </p:nvSpPr>
        <p:spPr>
          <a:xfrm rot="16200000">
            <a:off x="10683049" y="1626649"/>
            <a:ext cx="414859" cy="2276712"/>
          </a:xfrm>
          <a:prstGeom prst="leftBracket">
            <a:avLst/>
          </a:prstGeom>
          <a:ln w="12700">
            <a:solidFill>
              <a:srgbClr val="006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46" name="Flecha abajo 45">
            <a:extLst>
              <a:ext uri="{FF2B5EF4-FFF2-40B4-BE49-F238E27FC236}">
                <a16:creationId xmlns:a16="http://schemas.microsoft.com/office/drawing/2014/main" id="{4424CC85-6A7F-173D-4A5F-1D1FF2432976}"/>
              </a:ext>
            </a:extLst>
          </p:cNvPr>
          <p:cNvSpPr/>
          <p:nvPr/>
        </p:nvSpPr>
        <p:spPr>
          <a:xfrm>
            <a:off x="1158087" y="3054793"/>
            <a:ext cx="133258" cy="163996"/>
          </a:xfrm>
          <a:prstGeom prst="downArrow">
            <a:avLst/>
          </a:prstGeom>
          <a:noFill/>
          <a:ln>
            <a:solidFill>
              <a:srgbClr val="6E6E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47" name="Flecha abajo 46">
            <a:extLst>
              <a:ext uri="{FF2B5EF4-FFF2-40B4-BE49-F238E27FC236}">
                <a16:creationId xmlns:a16="http://schemas.microsoft.com/office/drawing/2014/main" id="{A19E90B3-FD8C-AE83-4FC7-3EE976B95CB7}"/>
              </a:ext>
            </a:extLst>
          </p:cNvPr>
          <p:cNvSpPr/>
          <p:nvPr/>
        </p:nvSpPr>
        <p:spPr>
          <a:xfrm>
            <a:off x="3595401" y="3054793"/>
            <a:ext cx="133258" cy="163996"/>
          </a:xfrm>
          <a:prstGeom prst="downArrow">
            <a:avLst/>
          </a:prstGeom>
          <a:noFill/>
          <a:ln>
            <a:solidFill>
              <a:srgbClr val="6E6E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48" name="Flecha abajo 47">
            <a:extLst>
              <a:ext uri="{FF2B5EF4-FFF2-40B4-BE49-F238E27FC236}">
                <a16:creationId xmlns:a16="http://schemas.microsoft.com/office/drawing/2014/main" id="{7661E032-476E-1A58-E653-2EAC9F4D0C23}"/>
              </a:ext>
            </a:extLst>
          </p:cNvPr>
          <p:cNvSpPr/>
          <p:nvPr/>
        </p:nvSpPr>
        <p:spPr>
          <a:xfrm>
            <a:off x="6005082" y="3054793"/>
            <a:ext cx="133258" cy="163996"/>
          </a:xfrm>
          <a:prstGeom prst="downArrow">
            <a:avLst/>
          </a:prstGeom>
          <a:noFill/>
          <a:ln>
            <a:solidFill>
              <a:srgbClr val="6E6E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49" name="Flecha abajo 48">
            <a:extLst>
              <a:ext uri="{FF2B5EF4-FFF2-40B4-BE49-F238E27FC236}">
                <a16:creationId xmlns:a16="http://schemas.microsoft.com/office/drawing/2014/main" id="{14A20F31-BAEE-A9EF-51DE-77367761AE8F}"/>
              </a:ext>
            </a:extLst>
          </p:cNvPr>
          <p:cNvSpPr/>
          <p:nvPr/>
        </p:nvSpPr>
        <p:spPr>
          <a:xfrm>
            <a:off x="8400946" y="3054793"/>
            <a:ext cx="133258" cy="163996"/>
          </a:xfrm>
          <a:prstGeom prst="downArrow">
            <a:avLst/>
          </a:prstGeom>
          <a:noFill/>
          <a:ln>
            <a:solidFill>
              <a:srgbClr val="6E6E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50" name="Flecha abajo 49">
            <a:extLst>
              <a:ext uri="{FF2B5EF4-FFF2-40B4-BE49-F238E27FC236}">
                <a16:creationId xmlns:a16="http://schemas.microsoft.com/office/drawing/2014/main" id="{9D816731-ADDA-2F0B-E14B-596853323BFD}"/>
              </a:ext>
            </a:extLst>
          </p:cNvPr>
          <p:cNvSpPr/>
          <p:nvPr/>
        </p:nvSpPr>
        <p:spPr>
          <a:xfrm>
            <a:off x="10796811" y="3054793"/>
            <a:ext cx="133258" cy="163996"/>
          </a:xfrm>
          <a:prstGeom prst="downArrow">
            <a:avLst/>
          </a:prstGeom>
          <a:noFill/>
          <a:ln>
            <a:solidFill>
              <a:srgbClr val="6E6E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1960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B2529D-9DD2-5943-94B3-DAA0E7A31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832" y="432878"/>
            <a:ext cx="6129044" cy="530024"/>
          </a:xfrm>
        </p:spPr>
        <p:txBody>
          <a:bodyPr>
            <a:noAutofit/>
          </a:bodyPr>
          <a:lstStyle/>
          <a:p>
            <a:r>
              <a:rPr lang="es-MX" sz="2700" dirty="0"/>
              <a:t>4. Mejora continua mediante el Sistema de Certificación</a:t>
            </a:r>
            <a:endParaRPr lang="es-419" sz="27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19EB83-FD62-B340-8B37-DDC80633C4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419" dirty="0"/>
              <a:t>11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B34D594A-0B5E-4848-9E33-A66FD9BB02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3708" y="1460898"/>
            <a:ext cx="11084585" cy="603978"/>
          </a:xfrm>
          <a:prstGeom prst="roundRect">
            <a:avLst>
              <a:gd name="adj" fmla="val 50000"/>
            </a:avLst>
          </a:prstGeom>
          <a:solidFill>
            <a:srgbClr val="0064FF">
              <a:alpha val="10000"/>
            </a:srgbClr>
          </a:solidFill>
          <a:ln>
            <a:solidFill>
              <a:srgbClr val="0064FF"/>
            </a:solidFill>
          </a:ln>
        </p:spPr>
        <p:txBody>
          <a:bodyPr>
            <a:noAutofit/>
          </a:bodyPr>
          <a:lstStyle/>
          <a:p>
            <a:pPr algn="ctr"/>
            <a:r>
              <a:rPr lang="es-EC" sz="1800" dirty="0">
                <a:solidFill>
                  <a:schemeClr val="bg1">
                    <a:lumMod val="50000"/>
                  </a:schemeClr>
                </a:solidFill>
              </a:rPr>
              <a:t>El Sistema de Certificación constituye un proceso idóneo y especializado para el fortalecimiento de procesos, del cual se debe garantizar su continuidad, para considerar lo siguiente: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24E0935-1703-DE43-A49E-16F9884DBE77}"/>
              </a:ext>
            </a:extLst>
          </p:cNvPr>
          <p:cNvSpPr txBox="1"/>
          <p:nvPr/>
        </p:nvSpPr>
        <p:spPr>
          <a:xfrm>
            <a:off x="325282" y="3381489"/>
            <a:ext cx="2978332" cy="1903690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6E6E7C"/>
                </a:solidFill>
              </a:rPr>
              <a:t>Acompañar</a:t>
            </a:r>
            <a:r>
              <a:rPr lang="es-ES" sz="1600" dirty="0">
                <a:solidFill>
                  <a:srgbClr val="6E6E7C"/>
                </a:solidFill>
              </a:rPr>
              <a:t> periódicamente a las operaciones estadísticas </a:t>
            </a:r>
            <a:r>
              <a:rPr lang="es-ES" sz="1600" dirty="0" smtClean="0">
                <a:solidFill>
                  <a:srgbClr val="6E6E7C"/>
                </a:solidFill>
              </a:rPr>
              <a:t>para </a:t>
            </a:r>
            <a:r>
              <a:rPr lang="es-ES" sz="1600" dirty="0">
                <a:solidFill>
                  <a:srgbClr val="6E6E7C"/>
                </a:solidFill>
              </a:rPr>
              <a:t>el </a:t>
            </a:r>
            <a:r>
              <a:rPr lang="es-ES" sz="1600" b="1" dirty="0">
                <a:solidFill>
                  <a:srgbClr val="6E6E7C"/>
                </a:solidFill>
              </a:rPr>
              <a:t>robustecimiento</a:t>
            </a:r>
            <a:r>
              <a:rPr lang="es-ES" sz="1600" dirty="0">
                <a:solidFill>
                  <a:srgbClr val="6E6E7C"/>
                </a:solidFill>
              </a:rPr>
              <a:t> de los procesos de producción por parte de un equipo </a:t>
            </a:r>
            <a:r>
              <a:rPr lang="es-ES" sz="1600" dirty="0" smtClean="0">
                <a:solidFill>
                  <a:srgbClr val="6E6E7C"/>
                </a:solidFill>
              </a:rPr>
              <a:t>especializado</a:t>
            </a:r>
            <a:endParaRPr lang="es-ES" sz="1600" dirty="0">
              <a:solidFill>
                <a:srgbClr val="6E6E7C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838B9B7-5DCE-D710-9C21-08A2E29FDAF4}"/>
              </a:ext>
            </a:extLst>
          </p:cNvPr>
          <p:cNvSpPr txBox="1"/>
          <p:nvPr/>
        </p:nvSpPr>
        <p:spPr>
          <a:xfrm>
            <a:off x="3485108" y="3378955"/>
            <a:ext cx="2672818" cy="1903690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6E6E7C"/>
                </a:solidFill>
              </a:rPr>
              <a:t>Fomentar</a:t>
            </a:r>
            <a:r>
              <a:rPr lang="es-ES" sz="1600" dirty="0">
                <a:solidFill>
                  <a:srgbClr val="6E6E7C"/>
                </a:solidFill>
              </a:rPr>
              <a:t> el almacenamiento </a:t>
            </a:r>
            <a:r>
              <a:rPr lang="es-ES" sz="1600" b="1" dirty="0">
                <a:solidFill>
                  <a:srgbClr val="6E6E7C"/>
                </a:solidFill>
              </a:rPr>
              <a:t>ordenado </a:t>
            </a:r>
            <a:r>
              <a:rPr lang="es-ES" sz="1600" dirty="0">
                <a:solidFill>
                  <a:srgbClr val="6E6E7C"/>
                </a:solidFill>
              </a:rPr>
              <a:t>y </a:t>
            </a:r>
            <a:r>
              <a:rPr lang="es-ES" sz="1600" b="1" dirty="0">
                <a:solidFill>
                  <a:srgbClr val="6E6E7C"/>
                </a:solidFill>
              </a:rPr>
              <a:t>continuo </a:t>
            </a:r>
            <a:r>
              <a:rPr lang="es-ES" sz="1600" dirty="0">
                <a:solidFill>
                  <a:srgbClr val="6E6E7C"/>
                </a:solidFill>
              </a:rPr>
              <a:t>de la documentación de la operación </a:t>
            </a:r>
            <a:r>
              <a:rPr lang="es-ES" sz="1600" dirty="0" smtClean="0">
                <a:solidFill>
                  <a:srgbClr val="6E6E7C"/>
                </a:solidFill>
              </a:rPr>
              <a:t>para </a:t>
            </a:r>
            <a:r>
              <a:rPr lang="es-ES" sz="1600" dirty="0">
                <a:solidFill>
                  <a:srgbClr val="6E6E7C"/>
                </a:solidFill>
              </a:rPr>
              <a:t>garantizar su </a:t>
            </a:r>
            <a:r>
              <a:rPr lang="es-ES" sz="1600" dirty="0" smtClean="0">
                <a:solidFill>
                  <a:srgbClr val="6E6E7C"/>
                </a:solidFill>
              </a:rPr>
              <a:t>continuidad</a:t>
            </a:r>
            <a:endParaRPr lang="es-ES" sz="1600" dirty="0">
              <a:solidFill>
                <a:srgbClr val="6E6E7C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5B213A0-C13A-5B1B-9A24-F11B7DEDD36A}"/>
              </a:ext>
            </a:extLst>
          </p:cNvPr>
          <p:cNvSpPr txBox="1"/>
          <p:nvPr/>
        </p:nvSpPr>
        <p:spPr>
          <a:xfrm>
            <a:off x="6339421" y="3378955"/>
            <a:ext cx="2672818" cy="2161818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6E6E7C"/>
                </a:solidFill>
              </a:rPr>
              <a:t>Producir</a:t>
            </a:r>
            <a:r>
              <a:rPr lang="es-ES" sz="1600" dirty="0">
                <a:solidFill>
                  <a:srgbClr val="6E6E7C"/>
                </a:solidFill>
              </a:rPr>
              <a:t> información en función de las necesidades de los </a:t>
            </a:r>
            <a:r>
              <a:rPr lang="es-ES" sz="1600" dirty="0" smtClean="0">
                <a:solidFill>
                  <a:srgbClr val="6E6E7C"/>
                </a:solidFill>
              </a:rPr>
              <a:t>usuarios</a:t>
            </a:r>
          </a:p>
          <a:p>
            <a:pPr algn="ctr"/>
            <a:r>
              <a:rPr lang="es-ES" sz="1600" b="1" dirty="0" smtClean="0">
                <a:solidFill>
                  <a:srgbClr val="6E6E7C"/>
                </a:solidFill>
              </a:rPr>
              <a:t>Generación </a:t>
            </a:r>
            <a:r>
              <a:rPr lang="es-ES" sz="1600" dirty="0">
                <a:solidFill>
                  <a:srgbClr val="6E6E7C"/>
                </a:solidFill>
              </a:rPr>
              <a:t>de política pública basada en información confiable, coherente y puntual.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0266BC6-5F6D-FDE1-193A-6CDE583E4563}"/>
              </a:ext>
            </a:extLst>
          </p:cNvPr>
          <p:cNvSpPr txBox="1"/>
          <p:nvPr/>
        </p:nvSpPr>
        <p:spPr>
          <a:xfrm>
            <a:off x="9193733" y="3378955"/>
            <a:ext cx="2672818" cy="1387435"/>
          </a:xfrm>
          <a:prstGeom prst="roundRect">
            <a:avLst>
              <a:gd name="adj" fmla="val 9325"/>
            </a:avLst>
          </a:prstGeom>
          <a:noFill/>
          <a:ln>
            <a:solidFill>
              <a:srgbClr val="6E6E7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6E6E7C"/>
                </a:solidFill>
              </a:rPr>
              <a:t>Instaurar</a:t>
            </a:r>
            <a:r>
              <a:rPr lang="es-ES" sz="1600" dirty="0">
                <a:solidFill>
                  <a:srgbClr val="6E6E7C"/>
                </a:solidFill>
              </a:rPr>
              <a:t> una cultura de evaluación continua en cada entidad para la mejora de procesos institucionales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ADF9DDC0-E0B4-06E3-8360-A01438C33293}"/>
              </a:ext>
            </a:extLst>
          </p:cNvPr>
          <p:cNvSpPr/>
          <p:nvPr/>
        </p:nvSpPr>
        <p:spPr>
          <a:xfrm>
            <a:off x="1433587" y="2276981"/>
            <a:ext cx="761722" cy="761722"/>
          </a:xfrm>
          <a:prstGeom prst="ellipse">
            <a:avLst/>
          </a:prstGeom>
          <a:solidFill>
            <a:srgbClr val="00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E2CC55AA-A474-2A3F-18C4-CD26821F272F}"/>
              </a:ext>
            </a:extLst>
          </p:cNvPr>
          <p:cNvSpPr/>
          <p:nvPr/>
        </p:nvSpPr>
        <p:spPr>
          <a:xfrm>
            <a:off x="4440656" y="2276981"/>
            <a:ext cx="761722" cy="761722"/>
          </a:xfrm>
          <a:prstGeom prst="ellipse">
            <a:avLst/>
          </a:prstGeom>
          <a:solidFill>
            <a:srgbClr val="00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71A825BE-3758-B51F-BA4B-942D58D6F258}"/>
              </a:ext>
            </a:extLst>
          </p:cNvPr>
          <p:cNvSpPr/>
          <p:nvPr/>
        </p:nvSpPr>
        <p:spPr>
          <a:xfrm>
            <a:off x="7157731" y="2276981"/>
            <a:ext cx="761722" cy="761722"/>
          </a:xfrm>
          <a:prstGeom prst="ellipse">
            <a:avLst/>
          </a:prstGeom>
          <a:solidFill>
            <a:srgbClr val="00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BB982A47-DE21-2333-8FAB-C3A0708B88DC}"/>
              </a:ext>
            </a:extLst>
          </p:cNvPr>
          <p:cNvSpPr/>
          <p:nvPr/>
        </p:nvSpPr>
        <p:spPr>
          <a:xfrm>
            <a:off x="10149281" y="2276981"/>
            <a:ext cx="761722" cy="761722"/>
          </a:xfrm>
          <a:prstGeom prst="ellipse">
            <a:avLst/>
          </a:prstGeom>
          <a:solidFill>
            <a:srgbClr val="00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2" name="Cheurón 21">
            <a:extLst>
              <a:ext uri="{FF2B5EF4-FFF2-40B4-BE49-F238E27FC236}">
                <a16:creationId xmlns:a16="http://schemas.microsoft.com/office/drawing/2014/main" id="{D5107B76-6041-DA7E-2A36-B8AAC72EFFB1}"/>
              </a:ext>
            </a:extLst>
          </p:cNvPr>
          <p:cNvSpPr/>
          <p:nvPr/>
        </p:nvSpPr>
        <p:spPr>
          <a:xfrm rot="5400000">
            <a:off x="1743246" y="3088782"/>
            <a:ext cx="142402" cy="178555"/>
          </a:xfrm>
          <a:prstGeom prst="chevron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3" name="Cheurón 22">
            <a:extLst>
              <a:ext uri="{FF2B5EF4-FFF2-40B4-BE49-F238E27FC236}">
                <a16:creationId xmlns:a16="http://schemas.microsoft.com/office/drawing/2014/main" id="{7915E17C-086E-A072-6EDE-7AC9387E2E83}"/>
              </a:ext>
            </a:extLst>
          </p:cNvPr>
          <p:cNvSpPr/>
          <p:nvPr/>
        </p:nvSpPr>
        <p:spPr>
          <a:xfrm rot="5400000">
            <a:off x="4753574" y="3088783"/>
            <a:ext cx="142402" cy="178555"/>
          </a:xfrm>
          <a:prstGeom prst="chevron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4" name="Cheurón 23">
            <a:extLst>
              <a:ext uri="{FF2B5EF4-FFF2-40B4-BE49-F238E27FC236}">
                <a16:creationId xmlns:a16="http://schemas.microsoft.com/office/drawing/2014/main" id="{CD7EB9C8-9DE6-74DB-0431-536DF7AE4E1C}"/>
              </a:ext>
            </a:extLst>
          </p:cNvPr>
          <p:cNvSpPr/>
          <p:nvPr/>
        </p:nvSpPr>
        <p:spPr>
          <a:xfrm rot="5400000">
            <a:off x="7486500" y="3088784"/>
            <a:ext cx="142402" cy="178555"/>
          </a:xfrm>
          <a:prstGeom prst="chevron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5" name="Cheurón 24">
            <a:extLst>
              <a:ext uri="{FF2B5EF4-FFF2-40B4-BE49-F238E27FC236}">
                <a16:creationId xmlns:a16="http://schemas.microsoft.com/office/drawing/2014/main" id="{4914EB77-7580-9DD9-CF51-0E19A26A3EB2}"/>
              </a:ext>
            </a:extLst>
          </p:cNvPr>
          <p:cNvSpPr/>
          <p:nvPr/>
        </p:nvSpPr>
        <p:spPr>
          <a:xfrm rot="5400000">
            <a:off x="10476279" y="3088785"/>
            <a:ext cx="142402" cy="178555"/>
          </a:xfrm>
          <a:prstGeom prst="chevron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E30A57E1-FF8A-F146-0D56-961185A82EB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877" y="2360899"/>
            <a:ext cx="566968" cy="56696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B1DFFBEB-CF62-8443-8A66-2E9B64B3BF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6964" y="2384580"/>
            <a:ext cx="461362" cy="52274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10F90315-2774-D68B-695B-9B05B40C617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6876" y="2345091"/>
            <a:ext cx="561483" cy="561483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8AC875AC-D70E-4ECB-93D8-F376A56D45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9222" y="2368827"/>
            <a:ext cx="557064" cy="55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4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023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1168</Words>
  <Application>Microsoft Office PowerPoint</Application>
  <PresentationFormat>Panorámica</PresentationFormat>
  <Paragraphs>200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Segoe UI</vt:lpstr>
      <vt:lpstr>Tema de Office</vt:lpstr>
      <vt:lpstr>Actualización: Norma Técnica del Sistema de Certificación de la Calidad de las Operaciones Estadísticas</vt:lpstr>
      <vt:lpstr>Presentación de PowerPoint</vt:lpstr>
      <vt:lpstr>1. Antecedentes y fortalecimiento del Sistema</vt:lpstr>
      <vt:lpstr>1. Antecedentes y fortalecimiento del Sistema</vt:lpstr>
      <vt:lpstr>1. Antecedentes y fortalecimiento del Sistema</vt:lpstr>
      <vt:lpstr>2. Sistema de Certificación de la calidad</vt:lpstr>
      <vt:lpstr>2. Sistema de Certificación de la calidad</vt:lpstr>
      <vt:lpstr>2. Sistema de Certificación de la calidad</vt:lpstr>
      <vt:lpstr>2. Sistema de Certificación de la calidad</vt:lpstr>
      <vt:lpstr>3. Beneficios del Sistema</vt:lpstr>
      <vt:lpstr>4. Mejora continua mediante el Sistema de Certificación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cajasmarcia@gmail.com</dc:creator>
  <cp:lastModifiedBy>INEC Marcelo Lastra</cp:lastModifiedBy>
  <cp:revision>85</cp:revision>
  <dcterms:created xsi:type="dcterms:W3CDTF">2021-05-27T23:45:58Z</dcterms:created>
  <dcterms:modified xsi:type="dcterms:W3CDTF">2022-08-25T17:08:50Z</dcterms:modified>
</cp:coreProperties>
</file>